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7" r:id="rId8"/>
    <p:sldId id="268" r:id="rId9"/>
    <p:sldId id="264" r:id="rId10"/>
    <p:sldId id="265" r:id="rId11"/>
    <p:sldId id="266"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94" r:id="rId31"/>
    <p:sldId id="287" r:id="rId32"/>
    <p:sldId id="288" r:id="rId33"/>
    <p:sldId id="289" r:id="rId34"/>
    <p:sldId id="290" r:id="rId35"/>
    <p:sldId id="291" r:id="rId36"/>
    <p:sldId id="292" r:id="rId37"/>
    <p:sldId id="293" r:id="rId38"/>
    <p:sldId id="295" r:id="rId39"/>
    <p:sldId id="296" r:id="rId40"/>
    <p:sldId id="297" r:id="rId41"/>
    <p:sldId id="298" r:id="rId42"/>
    <p:sldId id="299" r:id="rId43"/>
    <p:sldId id="301" r:id="rId44"/>
    <p:sldId id="300" r:id="rId45"/>
    <p:sldId id="302" r:id="rId46"/>
    <p:sldId id="303" r:id="rId47"/>
    <p:sldId id="304" r:id="rId48"/>
    <p:sldId id="305" r:id="rId49"/>
    <p:sldId id="306" r:id="rId50"/>
    <p:sldId id="307" r:id="rId51"/>
    <p:sldId id="308" r:id="rId52"/>
    <p:sldId id="309" r:id="rId53"/>
    <p:sldId id="310" r:id="rId54"/>
    <p:sldId id="31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A81B4-FC6C-C137-255B-4BBADA92C906}" v="181" dt="2024-07-02T18:21:56.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20" autoAdjust="0"/>
  </p:normalViewPr>
  <p:slideViewPr>
    <p:cSldViewPr snapToGrid="0">
      <p:cViewPr varScale="1">
        <p:scale>
          <a:sx n="108" d="100"/>
          <a:sy n="108" d="100"/>
        </p:scale>
        <p:origin x="42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glas Silva" userId="e2de1e46de0273a9" providerId="LiveId" clId="{452BDC90-6C69-4E89-91FC-9B4D6BC41C4E}"/>
    <pc:docChg chg="undo custSel addSld modSld">
      <pc:chgData name="Douglas Silva" userId="e2de1e46de0273a9" providerId="LiveId" clId="{452BDC90-6C69-4E89-91FC-9B4D6BC41C4E}" dt="2024-07-02T19:14:07.688" v="1409" actId="5793"/>
      <pc:docMkLst>
        <pc:docMk/>
      </pc:docMkLst>
      <pc:sldChg chg="addSp delSp modSp mod">
        <pc:chgData name="Douglas Silva" userId="e2de1e46de0273a9" providerId="LiveId" clId="{452BDC90-6C69-4E89-91FC-9B4D6BC41C4E}" dt="2024-07-02T18:25:59.028" v="11" actId="478"/>
        <pc:sldMkLst>
          <pc:docMk/>
          <pc:sldMk cId="2246379354" sldId="257"/>
        </pc:sldMkLst>
        <pc:picChg chg="add del">
          <ac:chgData name="Douglas Silva" userId="e2de1e46de0273a9" providerId="LiveId" clId="{452BDC90-6C69-4E89-91FC-9B4D6BC41C4E}" dt="2024-07-02T18:25:59.028" v="11" actId="478"/>
          <ac:picMkLst>
            <pc:docMk/>
            <pc:sldMk cId="2246379354" sldId="257"/>
            <ac:picMk id="3" creationId="{AC30B80B-09C8-32C2-2898-5A4382EB7BFD}"/>
          </ac:picMkLst>
        </pc:picChg>
        <pc:picChg chg="add mod">
          <ac:chgData name="Douglas Silva" userId="e2de1e46de0273a9" providerId="LiveId" clId="{452BDC90-6C69-4E89-91FC-9B4D6BC41C4E}" dt="2024-07-02T18:25:58.025" v="10" actId="14100"/>
          <ac:picMkLst>
            <pc:docMk/>
            <pc:sldMk cId="2246379354" sldId="257"/>
            <ac:picMk id="4" creationId="{0820DFC4-C47D-30E2-D907-3BFD29C439FF}"/>
          </ac:picMkLst>
        </pc:picChg>
      </pc:sldChg>
      <pc:sldChg chg="addSp delSp modSp mod modAnim">
        <pc:chgData name="Douglas Silva" userId="e2de1e46de0273a9" providerId="LiveId" clId="{452BDC90-6C69-4E89-91FC-9B4D6BC41C4E}" dt="2024-07-02T18:27:55.556" v="14" actId="1076"/>
        <pc:sldMkLst>
          <pc:docMk/>
          <pc:sldMk cId="3199196170" sldId="270"/>
        </pc:sldMkLst>
        <pc:picChg chg="del mod">
          <ac:chgData name="Douglas Silva" userId="e2de1e46de0273a9" providerId="LiveId" clId="{452BDC90-6C69-4E89-91FC-9B4D6BC41C4E}" dt="2024-07-02T18:27:26.977" v="12" actId="478"/>
          <ac:picMkLst>
            <pc:docMk/>
            <pc:sldMk cId="3199196170" sldId="270"/>
            <ac:picMk id="3" creationId="{8167F2B9-EE05-8503-B18B-A7701B700571}"/>
          </ac:picMkLst>
        </pc:picChg>
        <pc:picChg chg="add mod">
          <ac:chgData name="Douglas Silva" userId="e2de1e46de0273a9" providerId="LiveId" clId="{452BDC90-6C69-4E89-91FC-9B4D6BC41C4E}" dt="2024-07-02T18:27:55.556" v="14" actId="1076"/>
          <ac:picMkLst>
            <pc:docMk/>
            <pc:sldMk cId="3199196170" sldId="270"/>
            <ac:picMk id="4" creationId="{365BBDCF-06BF-B120-D703-243E05C400BE}"/>
          </ac:picMkLst>
        </pc:picChg>
        <pc:picChg chg="add mod">
          <ac:chgData name="Douglas Silva" userId="e2de1e46de0273a9" providerId="LiveId" clId="{452BDC90-6C69-4E89-91FC-9B4D6BC41C4E}" dt="2024-07-02T18:27:55.556" v="14" actId="1076"/>
          <ac:picMkLst>
            <pc:docMk/>
            <pc:sldMk cId="3199196170" sldId="270"/>
            <ac:picMk id="5" creationId="{64ADB207-CB86-E9D5-F398-AE7DA8603B72}"/>
          </ac:picMkLst>
        </pc:picChg>
        <pc:picChg chg="add mod">
          <ac:chgData name="Douglas Silva" userId="e2de1e46de0273a9" providerId="LiveId" clId="{452BDC90-6C69-4E89-91FC-9B4D6BC41C4E}" dt="2024-07-02T18:27:55.556" v="14" actId="1076"/>
          <ac:picMkLst>
            <pc:docMk/>
            <pc:sldMk cId="3199196170" sldId="270"/>
            <ac:picMk id="6" creationId="{71458947-89F6-83C4-2AC5-9AA2F66240EB}"/>
          </ac:picMkLst>
        </pc:picChg>
        <pc:picChg chg="add mod">
          <ac:chgData name="Douglas Silva" userId="e2de1e46de0273a9" providerId="LiveId" clId="{452BDC90-6C69-4E89-91FC-9B4D6BC41C4E}" dt="2024-07-02T18:27:55.556" v="14" actId="1076"/>
          <ac:picMkLst>
            <pc:docMk/>
            <pc:sldMk cId="3199196170" sldId="270"/>
            <ac:picMk id="7" creationId="{5593B104-898B-2A3B-EC05-90E0CCF2A4B9}"/>
          </ac:picMkLst>
        </pc:picChg>
        <pc:picChg chg="add mod">
          <ac:chgData name="Douglas Silva" userId="e2de1e46de0273a9" providerId="LiveId" clId="{452BDC90-6C69-4E89-91FC-9B4D6BC41C4E}" dt="2024-07-02T18:27:55.556" v="14" actId="1076"/>
          <ac:picMkLst>
            <pc:docMk/>
            <pc:sldMk cId="3199196170" sldId="270"/>
            <ac:picMk id="8" creationId="{590DEDCD-6950-CED3-52F0-689CABCD1EB7}"/>
          </ac:picMkLst>
        </pc:picChg>
        <pc:picChg chg="add mod">
          <ac:chgData name="Douglas Silva" userId="e2de1e46de0273a9" providerId="LiveId" clId="{452BDC90-6C69-4E89-91FC-9B4D6BC41C4E}" dt="2024-07-02T18:27:55.556" v="14" actId="1076"/>
          <ac:picMkLst>
            <pc:docMk/>
            <pc:sldMk cId="3199196170" sldId="270"/>
            <ac:picMk id="9" creationId="{EBC42EF7-D77D-47A2-0DB9-EEC7586991B5}"/>
          </ac:picMkLst>
        </pc:picChg>
      </pc:sldChg>
      <pc:sldChg chg="addSp delSp modSp mod">
        <pc:chgData name="Douglas Silva" userId="e2de1e46de0273a9" providerId="LiveId" clId="{452BDC90-6C69-4E89-91FC-9B4D6BC41C4E}" dt="2024-07-02T18:28:27.275" v="16"/>
        <pc:sldMkLst>
          <pc:docMk/>
          <pc:sldMk cId="3388137899" sldId="271"/>
        </pc:sldMkLst>
        <pc:picChg chg="add mod">
          <ac:chgData name="Douglas Silva" userId="e2de1e46de0273a9" providerId="LiveId" clId="{452BDC90-6C69-4E89-91FC-9B4D6BC41C4E}" dt="2024-07-02T18:28:27.275" v="16"/>
          <ac:picMkLst>
            <pc:docMk/>
            <pc:sldMk cId="3388137899" sldId="271"/>
            <ac:picMk id="3" creationId="{54FB3D57-AB8B-4716-B31D-80C4EA864810}"/>
          </ac:picMkLst>
        </pc:picChg>
        <pc:picChg chg="del">
          <ac:chgData name="Douglas Silva" userId="e2de1e46de0273a9" providerId="LiveId" clId="{452BDC90-6C69-4E89-91FC-9B4D6BC41C4E}" dt="2024-07-02T18:28:26.583" v="15" actId="478"/>
          <ac:picMkLst>
            <pc:docMk/>
            <pc:sldMk cId="3388137899" sldId="271"/>
            <ac:picMk id="4" creationId="{F04B680F-01B2-0A91-0588-7B233050194C}"/>
          </ac:picMkLst>
        </pc:picChg>
        <pc:picChg chg="add mod">
          <ac:chgData name="Douglas Silva" userId="e2de1e46de0273a9" providerId="LiveId" clId="{452BDC90-6C69-4E89-91FC-9B4D6BC41C4E}" dt="2024-07-02T18:28:27.275" v="16"/>
          <ac:picMkLst>
            <pc:docMk/>
            <pc:sldMk cId="3388137899" sldId="271"/>
            <ac:picMk id="5" creationId="{5CACD0DC-4D99-DA3D-B8FA-671B449754FF}"/>
          </ac:picMkLst>
        </pc:picChg>
      </pc:sldChg>
      <pc:sldChg chg="addSp delSp modSp mod delAnim modAnim">
        <pc:chgData name="Douglas Silva" userId="e2de1e46de0273a9" providerId="LiveId" clId="{452BDC90-6C69-4E89-91FC-9B4D6BC41C4E}" dt="2024-07-02T18:51:04.809" v="336" actId="14100"/>
        <pc:sldMkLst>
          <pc:docMk/>
          <pc:sldMk cId="2551606952" sldId="272"/>
        </pc:sldMkLst>
        <pc:spChg chg="add del mod">
          <ac:chgData name="Douglas Silva" userId="e2de1e46de0273a9" providerId="LiveId" clId="{452BDC90-6C69-4E89-91FC-9B4D6BC41C4E}" dt="2024-07-02T18:31:15.602" v="20" actId="478"/>
          <ac:spMkLst>
            <pc:docMk/>
            <pc:sldMk cId="2551606952" sldId="272"/>
            <ac:spMk id="4" creationId="{2D2FFE3A-A5E7-91A5-D321-D0AB30E452BE}"/>
          </ac:spMkLst>
        </pc:spChg>
        <pc:spChg chg="add mod">
          <ac:chgData name="Douglas Silva" userId="e2de1e46de0273a9" providerId="LiveId" clId="{452BDC90-6C69-4E89-91FC-9B4D6BC41C4E}" dt="2024-07-02T18:32:42.789" v="45" actId="1076"/>
          <ac:spMkLst>
            <pc:docMk/>
            <pc:sldMk cId="2551606952" sldId="272"/>
            <ac:spMk id="5" creationId="{FE342A9C-4BCA-5099-60C4-7F51580EB90E}"/>
          </ac:spMkLst>
        </pc:spChg>
        <pc:spChg chg="add mod">
          <ac:chgData name="Douglas Silva" userId="e2de1e46de0273a9" providerId="LiveId" clId="{452BDC90-6C69-4E89-91FC-9B4D6BC41C4E}" dt="2024-07-02T18:32:50.442" v="46" actId="113"/>
          <ac:spMkLst>
            <pc:docMk/>
            <pc:sldMk cId="2551606952" sldId="272"/>
            <ac:spMk id="6" creationId="{A89A9C21-1F8E-60E8-7075-7543DB3A723E}"/>
          </ac:spMkLst>
        </pc:spChg>
        <pc:spChg chg="add mod">
          <ac:chgData name="Douglas Silva" userId="e2de1e46de0273a9" providerId="LiveId" clId="{452BDC90-6C69-4E89-91FC-9B4D6BC41C4E}" dt="2024-07-02T18:37:00.432" v="65" actId="20577"/>
          <ac:spMkLst>
            <pc:docMk/>
            <pc:sldMk cId="2551606952" sldId="272"/>
            <ac:spMk id="7" creationId="{A12089AD-7384-1452-0BF1-8A8D0A61367B}"/>
          </ac:spMkLst>
        </pc:spChg>
        <pc:spChg chg="add mod">
          <ac:chgData name="Douglas Silva" userId="e2de1e46de0273a9" providerId="LiveId" clId="{452BDC90-6C69-4E89-91FC-9B4D6BC41C4E}" dt="2024-07-02T18:37:07.812" v="66"/>
          <ac:spMkLst>
            <pc:docMk/>
            <pc:sldMk cId="2551606952" sldId="272"/>
            <ac:spMk id="8" creationId="{B82745B6-5540-B4CC-0F7E-3A48B9F36FBD}"/>
          </ac:spMkLst>
        </pc:spChg>
        <pc:spChg chg="add mod">
          <ac:chgData name="Douglas Silva" userId="e2de1e46de0273a9" providerId="LiveId" clId="{452BDC90-6C69-4E89-91FC-9B4D6BC41C4E}" dt="2024-07-02T18:37:45.963" v="74"/>
          <ac:spMkLst>
            <pc:docMk/>
            <pc:sldMk cId="2551606952" sldId="272"/>
            <ac:spMk id="9" creationId="{E2FE223D-5C8C-0535-2DDA-8982A803887D}"/>
          </ac:spMkLst>
        </pc:spChg>
        <pc:spChg chg="add mod">
          <ac:chgData name="Douglas Silva" userId="e2de1e46de0273a9" providerId="LiveId" clId="{452BDC90-6C69-4E89-91FC-9B4D6BC41C4E}" dt="2024-07-02T18:38:21.945" v="82" actId="20577"/>
          <ac:spMkLst>
            <pc:docMk/>
            <pc:sldMk cId="2551606952" sldId="272"/>
            <ac:spMk id="10" creationId="{6D42FBB2-6DEB-3B93-52B7-3B02DE3228B3}"/>
          </ac:spMkLst>
        </pc:spChg>
        <pc:spChg chg="add mod">
          <ac:chgData name="Douglas Silva" userId="e2de1e46de0273a9" providerId="LiveId" clId="{452BDC90-6C69-4E89-91FC-9B4D6BC41C4E}" dt="2024-07-02T18:41:57.894" v="188" actId="164"/>
          <ac:spMkLst>
            <pc:docMk/>
            <pc:sldMk cId="2551606952" sldId="272"/>
            <ac:spMk id="11" creationId="{236C87C3-388D-4FF9-949F-35D7A50442B7}"/>
          </ac:spMkLst>
        </pc:spChg>
        <pc:spChg chg="add mod">
          <ac:chgData name="Douglas Silva" userId="e2de1e46de0273a9" providerId="LiveId" clId="{452BDC90-6C69-4E89-91FC-9B4D6BC41C4E}" dt="2024-07-02T18:41:57.894" v="188" actId="164"/>
          <ac:spMkLst>
            <pc:docMk/>
            <pc:sldMk cId="2551606952" sldId="272"/>
            <ac:spMk id="12" creationId="{1CC60E67-4662-7345-53F6-3CD0B193BB41}"/>
          </ac:spMkLst>
        </pc:spChg>
        <pc:spChg chg="add mod">
          <ac:chgData name="Douglas Silva" userId="e2de1e46de0273a9" providerId="LiveId" clId="{452BDC90-6C69-4E89-91FC-9B4D6BC41C4E}" dt="2024-07-02T18:41:57.894" v="188" actId="164"/>
          <ac:spMkLst>
            <pc:docMk/>
            <pc:sldMk cId="2551606952" sldId="272"/>
            <ac:spMk id="13" creationId="{B812FE46-6C99-535C-C668-5E2DDEF2EA46}"/>
          </ac:spMkLst>
        </pc:spChg>
        <pc:spChg chg="add mod">
          <ac:chgData name="Douglas Silva" userId="e2de1e46de0273a9" providerId="LiveId" clId="{452BDC90-6C69-4E89-91FC-9B4D6BC41C4E}" dt="2024-07-02T18:43:31.153" v="219" actId="1036"/>
          <ac:spMkLst>
            <pc:docMk/>
            <pc:sldMk cId="2551606952" sldId="272"/>
            <ac:spMk id="15" creationId="{90F21B4D-BB4B-BE7D-062B-1ED5FF3B797B}"/>
          </ac:spMkLst>
        </pc:spChg>
        <pc:spChg chg="add mod">
          <ac:chgData name="Douglas Silva" userId="e2de1e46de0273a9" providerId="LiveId" clId="{452BDC90-6C69-4E89-91FC-9B4D6BC41C4E}" dt="2024-07-02T18:51:04.809" v="336" actId="14100"/>
          <ac:spMkLst>
            <pc:docMk/>
            <pc:sldMk cId="2551606952" sldId="272"/>
            <ac:spMk id="16" creationId="{6A8D1A3E-4883-261A-AAD2-A9B4A2715223}"/>
          </ac:spMkLst>
        </pc:spChg>
        <pc:grpChg chg="add del mod">
          <ac:chgData name="Douglas Silva" userId="e2de1e46de0273a9" providerId="LiveId" clId="{452BDC90-6C69-4E89-91FC-9B4D6BC41C4E}" dt="2024-07-02T18:44:06.771" v="222" actId="478"/>
          <ac:grpSpMkLst>
            <pc:docMk/>
            <pc:sldMk cId="2551606952" sldId="272"/>
            <ac:grpSpMk id="14" creationId="{CC22A021-8913-6981-3B1E-19A2AF6C536F}"/>
          </ac:grpSpMkLst>
        </pc:grpChg>
        <pc:picChg chg="mod">
          <ac:chgData name="Douglas Silva" userId="e2de1e46de0273a9" providerId="LiveId" clId="{452BDC90-6C69-4E89-91FC-9B4D6BC41C4E}" dt="2024-07-02T18:31:43.725" v="28" actId="1076"/>
          <ac:picMkLst>
            <pc:docMk/>
            <pc:sldMk cId="2551606952" sldId="272"/>
            <ac:picMk id="3" creationId="{ED263282-CA1F-5C9B-D978-67D1B2737716}"/>
          </ac:picMkLst>
        </pc:picChg>
      </pc:sldChg>
      <pc:sldChg chg="addSp delSp modSp add mod delAnim">
        <pc:chgData name="Douglas Silva" userId="e2de1e46de0273a9" providerId="LiveId" clId="{452BDC90-6C69-4E89-91FC-9B4D6BC41C4E}" dt="2024-07-02T18:58:07.217" v="941" actId="20577"/>
        <pc:sldMkLst>
          <pc:docMk/>
          <pc:sldMk cId="2056566161" sldId="273"/>
        </pc:sldMkLst>
        <pc:spChg chg="mod">
          <ac:chgData name="Douglas Silva" userId="e2de1e46de0273a9" providerId="LiveId" clId="{452BDC90-6C69-4E89-91FC-9B4D6BC41C4E}" dt="2024-07-02T18:53:25.737" v="435" actId="20577"/>
          <ac:spMkLst>
            <pc:docMk/>
            <pc:sldMk cId="2056566161" sldId="273"/>
            <ac:spMk id="2" creationId="{EA9ED507-90F0-FEF6-CE17-19BBFC272D17}"/>
          </ac:spMkLst>
        </pc:spChg>
        <pc:spChg chg="add mod">
          <ac:chgData name="Douglas Silva" userId="e2de1e46de0273a9" providerId="LiveId" clId="{452BDC90-6C69-4E89-91FC-9B4D6BC41C4E}" dt="2024-07-02T18:58:07.217" v="941" actId="20577"/>
          <ac:spMkLst>
            <pc:docMk/>
            <pc:sldMk cId="2056566161" sldId="273"/>
            <ac:spMk id="4" creationId="{0AE5A1EA-285E-B69B-4FCB-DF0F6A5518E8}"/>
          </ac:spMkLst>
        </pc:spChg>
        <pc:spChg chg="del">
          <ac:chgData name="Douglas Silva" userId="e2de1e46de0273a9" providerId="LiveId" clId="{452BDC90-6C69-4E89-91FC-9B4D6BC41C4E}" dt="2024-07-02T18:53:45.779" v="436" actId="478"/>
          <ac:spMkLst>
            <pc:docMk/>
            <pc:sldMk cId="2056566161" sldId="273"/>
            <ac:spMk id="5" creationId="{FE342A9C-4BCA-5099-60C4-7F51580EB90E}"/>
          </ac:spMkLst>
        </pc:spChg>
        <pc:spChg chg="del">
          <ac:chgData name="Douglas Silva" userId="e2de1e46de0273a9" providerId="LiveId" clId="{452BDC90-6C69-4E89-91FC-9B4D6BC41C4E}" dt="2024-07-02T18:53:45.779" v="436" actId="478"/>
          <ac:spMkLst>
            <pc:docMk/>
            <pc:sldMk cId="2056566161" sldId="273"/>
            <ac:spMk id="6" creationId="{A89A9C21-1F8E-60E8-7075-7543DB3A723E}"/>
          </ac:spMkLst>
        </pc:spChg>
        <pc:spChg chg="del">
          <ac:chgData name="Douglas Silva" userId="e2de1e46de0273a9" providerId="LiveId" clId="{452BDC90-6C69-4E89-91FC-9B4D6BC41C4E}" dt="2024-07-02T18:53:45.779" v="436" actId="478"/>
          <ac:spMkLst>
            <pc:docMk/>
            <pc:sldMk cId="2056566161" sldId="273"/>
            <ac:spMk id="7" creationId="{A12089AD-7384-1452-0BF1-8A8D0A61367B}"/>
          </ac:spMkLst>
        </pc:spChg>
        <pc:spChg chg="del">
          <ac:chgData name="Douglas Silva" userId="e2de1e46de0273a9" providerId="LiveId" clId="{452BDC90-6C69-4E89-91FC-9B4D6BC41C4E}" dt="2024-07-02T18:53:45.779" v="436" actId="478"/>
          <ac:spMkLst>
            <pc:docMk/>
            <pc:sldMk cId="2056566161" sldId="273"/>
            <ac:spMk id="10" creationId="{6D42FBB2-6DEB-3B93-52B7-3B02DE3228B3}"/>
          </ac:spMkLst>
        </pc:spChg>
        <pc:spChg chg="del">
          <ac:chgData name="Douglas Silva" userId="e2de1e46de0273a9" providerId="LiveId" clId="{452BDC90-6C69-4E89-91FC-9B4D6BC41C4E}" dt="2024-07-02T18:53:45.779" v="436" actId="478"/>
          <ac:spMkLst>
            <pc:docMk/>
            <pc:sldMk cId="2056566161" sldId="273"/>
            <ac:spMk id="15" creationId="{90F21B4D-BB4B-BE7D-062B-1ED5FF3B797B}"/>
          </ac:spMkLst>
        </pc:spChg>
        <pc:spChg chg="del">
          <ac:chgData name="Douglas Silva" userId="e2de1e46de0273a9" providerId="LiveId" clId="{452BDC90-6C69-4E89-91FC-9B4D6BC41C4E}" dt="2024-07-02T18:53:51.308" v="438" actId="478"/>
          <ac:spMkLst>
            <pc:docMk/>
            <pc:sldMk cId="2056566161" sldId="273"/>
            <ac:spMk id="16" creationId="{6A8D1A3E-4883-261A-AAD2-A9B4A2715223}"/>
          </ac:spMkLst>
        </pc:spChg>
        <pc:picChg chg="del">
          <ac:chgData name="Douglas Silva" userId="e2de1e46de0273a9" providerId="LiveId" clId="{452BDC90-6C69-4E89-91FC-9B4D6BC41C4E}" dt="2024-07-02T18:53:48.048" v="437" actId="478"/>
          <ac:picMkLst>
            <pc:docMk/>
            <pc:sldMk cId="2056566161" sldId="273"/>
            <ac:picMk id="3" creationId="{ED263282-CA1F-5C9B-D978-67D1B2737716}"/>
          </ac:picMkLst>
        </pc:picChg>
      </pc:sldChg>
      <pc:sldChg chg="addSp delSp modSp add mod">
        <pc:chgData name="Douglas Silva" userId="e2de1e46de0273a9" providerId="LiveId" clId="{452BDC90-6C69-4E89-91FC-9B4D6BC41C4E}" dt="2024-07-02T19:01:02.569" v="1041" actId="1076"/>
        <pc:sldMkLst>
          <pc:docMk/>
          <pc:sldMk cId="3273152206" sldId="274"/>
        </pc:sldMkLst>
        <pc:spChg chg="mod">
          <ac:chgData name="Douglas Silva" userId="e2de1e46de0273a9" providerId="LiveId" clId="{452BDC90-6C69-4E89-91FC-9B4D6BC41C4E}" dt="2024-07-02T18:59:27.696" v="1038" actId="20577"/>
          <ac:spMkLst>
            <pc:docMk/>
            <pc:sldMk cId="3273152206" sldId="274"/>
            <ac:spMk id="2" creationId="{EA9ED507-90F0-FEF6-CE17-19BBFC272D17}"/>
          </ac:spMkLst>
        </pc:spChg>
        <pc:spChg chg="del">
          <ac:chgData name="Douglas Silva" userId="e2de1e46de0273a9" providerId="LiveId" clId="{452BDC90-6C69-4E89-91FC-9B4D6BC41C4E}" dt="2024-07-02T19:00:57.423" v="1039" actId="478"/>
          <ac:spMkLst>
            <pc:docMk/>
            <pc:sldMk cId="3273152206" sldId="274"/>
            <ac:spMk id="4" creationId="{0AE5A1EA-285E-B69B-4FCB-DF0F6A5518E8}"/>
          </ac:spMkLst>
        </pc:spChg>
        <pc:picChg chg="add mod">
          <ac:chgData name="Douglas Silva" userId="e2de1e46de0273a9" providerId="LiveId" clId="{452BDC90-6C69-4E89-91FC-9B4D6BC41C4E}" dt="2024-07-02T19:01:02.569" v="1041" actId="1076"/>
          <ac:picMkLst>
            <pc:docMk/>
            <pc:sldMk cId="3273152206" sldId="274"/>
            <ac:picMk id="3" creationId="{97FC440B-8660-3345-A54F-917C35ABCCA1}"/>
          </ac:picMkLst>
        </pc:picChg>
        <pc:picChg chg="add mod">
          <ac:chgData name="Douglas Silva" userId="e2de1e46de0273a9" providerId="LiveId" clId="{452BDC90-6C69-4E89-91FC-9B4D6BC41C4E}" dt="2024-07-02T19:01:02.569" v="1041" actId="1076"/>
          <ac:picMkLst>
            <pc:docMk/>
            <pc:sldMk cId="3273152206" sldId="274"/>
            <ac:picMk id="5" creationId="{84C3C274-982D-2275-6E06-570BC1806D04}"/>
          </ac:picMkLst>
        </pc:picChg>
        <pc:picChg chg="add mod">
          <ac:chgData name="Douglas Silva" userId="e2de1e46de0273a9" providerId="LiveId" clId="{452BDC90-6C69-4E89-91FC-9B4D6BC41C4E}" dt="2024-07-02T19:01:02.569" v="1041" actId="1076"/>
          <ac:picMkLst>
            <pc:docMk/>
            <pc:sldMk cId="3273152206" sldId="274"/>
            <ac:picMk id="6" creationId="{AFA0E463-DE17-2C70-3A0B-569008F1E8C1}"/>
          </ac:picMkLst>
        </pc:picChg>
        <pc:picChg chg="add mod">
          <ac:chgData name="Douglas Silva" userId="e2de1e46de0273a9" providerId="LiveId" clId="{452BDC90-6C69-4E89-91FC-9B4D6BC41C4E}" dt="2024-07-02T19:01:02.569" v="1041" actId="1076"/>
          <ac:picMkLst>
            <pc:docMk/>
            <pc:sldMk cId="3273152206" sldId="274"/>
            <ac:picMk id="7" creationId="{DEA3F2DA-7A5F-30C2-84BB-C18916C0DB7E}"/>
          </ac:picMkLst>
        </pc:picChg>
      </pc:sldChg>
      <pc:sldChg chg="addSp delSp modSp add mod">
        <pc:chgData name="Douglas Silva" userId="e2de1e46de0273a9" providerId="LiveId" clId="{452BDC90-6C69-4E89-91FC-9B4D6BC41C4E}" dt="2024-07-02T19:02:40.965" v="1133" actId="1076"/>
        <pc:sldMkLst>
          <pc:docMk/>
          <pc:sldMk cId="154733327" sldId="275"/>
        </pc:sldMkLst>
        <pc:spChg chg="mod">
          <ac:chgData name="Douglas Silva" userId="e2de1e46de0273a9" providerId="LiveId" clId="{452BDC90-6C69-4E89-91FC-9B4D6BC41C4E}" dt="2024-07-02T19:01:59.609" v="1130" actId="20577"/>
          <ac:spMkLst>
            <pc:docMk/>
            <pc:sldMk cId="154733327" sldId="275"/>
            <ac:spMk id="2" creationId="{EA9ED507-90F0-FEF6-CE17-19BBFC272D17}"/>
          </ac:spMkLst>
        </pc:spChg>
        <pc:picChg chg="del">
          <ac:chgData name="Douglas Silva" userId="e2de1e46de0273a9" providerId="LiveId" clId="{452BDC90-6C69-4E89-91FC-9B4D6BC41C4E}" dt="2024-07-02T19:02:11.870" v="1131" actId="478"/>
          <ac:picMkLst>
            <pc:docMk/>
            <pc:sldMk cId="154733327" sldId="275"/>
            <ac:picMk id="3" creationId="{97FC440B-8660-3345-A54F-917C35ABCCA1}"/>
          </ac:picMkLst>
        </pc:picChg>
        <pc:picChg chg="add mod">
          <ac:chgData name="Douglas Silva" userId="e2de1e46de0273a9" providerId="LiveId" clId="{452BDC90-6C69-4E89-91FC-9B4D6BC41C4E}" dt="2024-07-02T19:02:40.965" v="1133" actId="1076"/>
          <ac:picMkLst>
            <pc:docMk/>
            <pc:sldMk cId="154733327" sldId="275"/>
            <ac:picMk id="4" creationId="{9EBB0B0B-F7B3-D5CE-87D3-EF0237369B69}"/>
          </ac:picMkLst>
        </pc:picChg>
        <pc:picChg chg="del">
          <ac:chgData name="Douglas Silva" userId="e2de1e46de0273a9" providerId="LiveId" clId="{452BDC90-6C69-4E89-91FC-9B4D6BC41C4E}" dt="2024-07-02T19:02:11.870" v="1131" actId="478"/>
          <ac:picMkLst>
            <pc:docMk/>
            <pc:sldMk cId="154733327" sldId="275"/>
            <ac:picMk id="5" creationId="{84C3C274-982D-2275-6E06-570BC1806D04}"/>
          </ac:picMkLst>
        </pc:picChg>
        <pc:picChg chg="del">
          <ac:chgData name="Douglas Silva" userId="e2de1e46de0273a9" providerId="LiveId" clId="{452BDC90-6C69-4E89-91FC-9B4D6BC41C4E}" dt="2024-07-02T19:02:11.870" v="1131" actId="478"/>
          <ac:picMkLst>
            <pc:docMk/>
            <pc:sldMk cId="154733327" sldId="275"/>
            <ac:picMk id="6" creationId="{AFA0E463-DE17-2C70-3A0B-569008F1E8C1}"/>
          </ac:picMkLst>
        </pc:picChg>
        <pc:picChg chg="del">
          <ac:chgData name="Douglas Silva" userId="e2de1e46de0273a9" providerId="LiveId" clId="{452BDC90-6C69-4E89-91FC-9B4D6BC41C4E}" dt="2024-07-02T19:02:11.870" v="1131" actId="478"/>
          <ac:picMkLst>
            <pc:docMk/>
            <pc:sldMk cId="154733327" sldId="275"/>
            <ac:picMk id="7" creationId="{DEA3F2DA-7A5F-30C2-84BB-C18916C0DB7E}"/>
          </ac:picMkLst>
        </pc:picChg>
        <pc:picChg chg="add mod">
          <ac:chgData name="Douglas Silva" userId="e2de1e46de0273a9" providerId="LiveId" clId="{452BDC90-6C69-4E89-91FC-9B4D6BC41C4E}" dt="2024-07-02T19:02:40.965" v="1133" actId="1076"/>
          <ac:picMkLst>
            <pc:docMk/>
            <pc:sldMk cId="154733327" sldId="275"/>
            <ac:picMk id="8" creationId="{86731AAD-0731-A047-D908-1AA79D8058DE}"/>
          </ac:picMkLst>
        </pc:picChg>
        <pc:picChg chg="add mod">
          <ac:chgData name="Douglas Silva" userId="e2de1e46de0273a9" providerId="LiveId" clId="{452BDC90-6C69-4E89-91FC-9B4D6BC41C4E}" dt="2024-07-02T19:02:40.965" v="1133" actId="1076"/>
          <ac:picMkLst>
            <pc:docMk/>
            <pc:sldMk cId="154733327" sldId="275"/>
            <ac:picMk id="9" creationId="{9B764C43-B681-26B1-0045-CEDE2F3474CD}"/>
          </ac:picMkLst>
        </pc:picChg>
        <pc:picChg chg="add mod">
          <ac:chgData name="Douglas Silva" userId="e2de1e46de0273a9" providerId="LiveId" clId="{452BDC90-6C69-4E89-91FC-9B4D6BC41C4E}" dt="2024-07-02T19:02:40.965" v="1133" actId="1076"/>
          <ac:picMkLst>
            <pc:docMk/>
            <pc:sldMk cId="154733327" sldId="275"/>
            <ac:picMk id="10" creationId="{82F948A1-16E2-98A8-2B02-57C42F412C32}"/>
          </ac:picMkLst>
        </pc:picChg>
        <pc:picChg chg="add mod">
          <ac:chgData name="Douglas Silva" userId="e2de1e46de0273a9" providerId="LiveId" clId="{452BDC90-6C69-4E89-91FC-9B4D6BC41C4E}" dt="2024-07-02T19:02:40.965" v="1133" actId="1076"/>
          <ac:picMkLst>
            <pc:docMk/>
            <pc:sldMk cId="154733327" sldId="275"/>
            <ac:picMk id="11" creationId="{CD76F3ED-59C5-DF74-EEF8-49029F1CFE68}"/>
          </ac:picMkLst>
        </pc:picChg>
      </pc:sldChg>
      <pc:sldChg chg="addSp delSp modSp add mod">
        <pc:chgData name="Douglas Silva" userId="e2de1e46de0273a9" providerId="LiveId" clId="{452BDC90-6C69-4E89-91FC-9B4D6BC41C4E}" dt="2024-07-02T19:04:15.795" v="1158" actId="1076"/>
        <pc:sldMkLst>
          <pc:docMk/>
          <pc:sldMk cId="1656012598" sldId="276"/>
        </pc:sldMkLst>
        <pc:spChg chg="mod">
          <ac:chgData name="Douglas Silva" userId="e2de1e46de0273a9" providerId="LiveId" clId="{452BDC90-6C69-4E89-91FC-9B4D6BC41C4E}" dt="2024-07-02T19:03:42.117" v="1153" actId="20577"/>
          <ac:spMkLst>
            <pc:docMk/>
            <pc:sldMk cId="1656012598" sldId="276"/>
            <ac:spMk id="2" creationId="{EA9ED507-90F0-FEF6-CE17-19BBFC272D17}"/>
          </ac:spMkLst>
        </pc:spChg>
        <pc:spChg chg="add mod">
          <ac:chgData name="Douglas Silva" userId="e2de1e46de0273a9" providerId="LiveId" clId="{452BDC90-6C69-4E89-91FC-9B4D6BC41C4E}" dt="2024-07-02T19:04:15.795" v="1158" actId="1076"/>
          <ac:spMkLst>
            <pc:docMk/>
            <pc:sldMk cId="1656012598" sldId="276"/>
            <ac:spMk id="3" creationId="{676C628A-C71E-DE1E-8A52-0B93DBC7EABC}"/>
          </ac:spMkLst>
        </pc:spChg>
        <pc:picChg chg="del">
          <ac:chgData name="Douglas Silva" userId="e2de1e46de0273a9" providerId="LiveId" clId="{452BDC90-6C69-4E89-91FC-9B4D6BC41C4E}" dt="2024-07-02T19:03:46.612" v="1154" actId="478"/>
          <ac:picMkLst>
            <pc:docMk/>
            <pc:sldMk cId="1656012598" sldId="276"/>
            <ac:picMk id="4" creationId="{9EBB0B0B-F7B3-D5CE-87D3-EF0237369B69}"/>
          </ac:picMkLst>
        </pc:picChg>
        <pc:picChg chg="del">
          <ac:chgData name="Douglas Silva" userId="e2de1e46de0273a9" providerId="LiveId" clId="{452BDC90-6C69-4E89-91FC-9B4D6BC41C4E}" dt="2024-07-02T19:03:46.612" v="1154" actId="478"/>
          <ac:picMkLst>
            <pc:docMk/>
            <pc:sldMk cId="1656012598" sldId="276"/>
            <ac:picMk id="8" creationId="{86731AAD-0731-A047-D908-1AA79D8058DE}"/>
          </ac:picMkLst>
        </pc:picChg>
        <pc:picChg chg="del">
          <ac:chgData name="Douglas Silva" userId="e2de1e46de0273a9" providerId="LiveId" clId="{452BDC90-6C69-4E89-91FC-9B4D6BC41C4E}" dt="2024-07-02T19:03:46.612" v="1154" actId="478"/>
          <ac:picMkLst>
            <pc:docMk/>
            <pc:sldMk cId="1656012598" sldId="276"/>
            <ac:picMk id="9" creationId="{9B764C43-B681-26B1-0045-CEDE2F3474CD}"/>
          </ac:picMkLst>
        </pc:picChg>
        <pc:picChg chg="del">
          <ac:chgData name="Douglas Silva" userId="e2de1e46de0273a9" providerId="LiveId" clId="{452BDC90-6C69-4E89-91FC-9B4D6BC41C4E}" dt="2024-07-02T19:03:46.612" v="1154" actId="478"/>
          <ac:picMkLst>
            <pc:docMk/>
            <pc:sldMk cId="1656012598" sldId="276"/>
            <ac:picMk id="10" creationId="{82F948A1-16E2-98A8-2B02-57C42F412C32}"/>
          </ac:picMkLst>
        </pc:picChg>
        <pc:picChg chg="del">
          <ac:chgData name="Douglas Silva" userId="e2de1e46de0273a9" providerId="LiveId" clId="{452BDC90-6C69-4E89-91FC-9B4D6BC41C4E}" dt="2024-07-02T19:03:46.612" v="1154" actId="478"/>
          <ac:picMkLst>
            <pc:docMk/>
            <pc:sldMk cId="1656012598" sldId="276"/>
            <ac:picMk id="11" creationId="{CD76F3ED-59C5-DF74-EEF8-49029F1CFE68}"/>
          </ac:picMkLst>
        </pc:picChg>
      </pc:sldChg>
      <pc:sldChg chg="modSp add mod">
        <pc:chgData name="Douglas Silva" userId="e2de1e46de0273a9" providerId="LiveId" clId="{452BDC90-6C69-4E89-91FC-9B4D6BC41C4E}" dt="2024-07-02T19:06:00.021" v="1179" actId="1076"/>
        <pc:sldMkLst>
          <pc:docMk/>
          <pc:sldMk cId="2799120925" sldId="277"/>
        </pc:sldMkLst>
        <pc:spChg chg="mod">
          <ac:chgData name="Douglas Silva" userId="e2de1e46de0273a9" providerId="LiveId" clId="{452BDC90-6C69-4E89-91FC-9B4D6BC41C4E}" dt="2024-07-02T19:05:35.530" v="1174" actId="20577"/>
          <ac:spMkLst>
            <pc:docMk/>
            <pc:sldMk cId="2799120925" sldId="277"/>
            <ac:spMk id="2" creationId="{EA9ED507-90F0-FEF6-CE17-19BBFC272D17}"/>
          </ac:spMkLst>
        </pc:spChg>
        <pc:spChg chg="mod">
          <ac:chgData name="Douglas Silva" userId="e2de1e46de0273a9" providerId="LiveId" clId="{452BDC90-6C69-4E89-91FC-9B4D6BC41C4E}" dt="2024-07-02T19:06:00.021" v="1179" actId="1076"/>
          <ac:spMkLst>
            <pc:docMk/>
            <pc:sldMk cId="2799120925" sldId="277"/>
            <ac:spMk id="3" creationId="{676C628A-C71E-DE1E-8A52-0B93DBC7EABC}"/>
          </ac:spMkLst>
        </pc:spChg>
      </pc:sldChg>
      <pc:sldChg chg="modSp add mod">
        <pc:chgData name="Douglas Silva" userId="e2de1e46de0273a9" providerId="LiveId" clId="{452BDC90-6C69-4E89-91FC-9B4D6BC41C4E}" dt="2024-07-02T19:07:14.789" v="1205" actId="20577"/>
        <pc:sldMkLst>
          <pc:docMk/>
          <pc:sldMk cId="3133379230" sldId="278"/>
        </pc:sldMkLst>
        <pc:spChg chg="mod">
          <ac:chgData name="Douglas Silva" userId="e2de1e46de0273a9" providerId="LiveId" clId="{452BDC90-6C69-4E89-91FC-9B4D6BC41C4E}" dt="2024-07-02T19:06:16.645" v="1194" actId="20577"/>
          <ac:spMkLst>
            <pc:docMk/>
            <pc:sldMk cId="3133379230" sldId="278"/>
            <ac:spMk id="2" creationId="{EA9ED507-90F0-FEF6-CE17-19BBFC272D17}"/>
          </ac:spMkLst>
        </pc:spChg>
        <pc:spChg chg="mod">
          <ac:chgData name="Douglas Silva" userId="e2de1e46de0273a9" providerId="LiveId" clId="{452BDC90-6C69-4E89-91FC-9B4D6BC41C4E}" dt="2024-07-02T19:07:14.789" v="1205" actId="20577"/>
          <ac:spMkLst>
            <pc:docMk/>
            <pc:sldMk cId="3133379230" sldId="278"/>
            <ac:spMk id="3" creationId="{676C628A-C71E-DE1E-8A52-0B93DBC7EABC}"/>
          </ac:spMkLst>
        </pc:spChg>
      </pc:sldChg>
      <pc:sldChg chg="modSp add mod">
        <pc:chgData name="Douglas Silva" userId="e2de1e46de0273a9" providerId="LiveId" clId="{452BDC90-6C69-4E89-91FC-9B4D6BC41C4E}" dt="2024-07-02T19:08:56.491" v="1227" actId="1076"/>
        <pc:sldMkLst>
          <pc:docMk/>
          <pc:sldMk cId="361661586" sldId="279"/>
        </pc:sldMkLst>
        <pc:spChg chg="mod">
          <ac:chgData name="Douglas Silva" userId="e2de1e46de0273a9" providerId="LiveId" clId="{452BDC90-6C69-4E89-91FC-9B4D6BC41C4E}" dt="2024-07-02T19:07:49.729" v="1215" actId="20577"/>
          <ac:spMkLst>
            <pc:docMk/>
            <pc:sldMk cId="361661586" sldId="279"/>
            <ac:spMk id="2" creationId="{EA9ED507-90F0-FEF6-CE17-19BBFC272D17}"/>
          </ac:spMkLst>
        </pc:spChg>
        <pc:spChg chg="mod">
          <ac:chgData name="Douglas Silva" userId="e2de1e46de0273a9" providerId="LiveId" clId="{452BDC90-6C69-4E89-91FC-9B4D6BC41C4E}" dt="2024-07-02T19:08:56.491" v="1227" actId="1076"/>
          <ac:spMkLst>
            <pc:docMk/>
            <pc:sldMk cId="361661586" sldId="279"/>
            <ac:spMk id="3" creationId="{676C628A-C71E-DE1E-8A52-0B93DBC7EABC}"/>
          </ac:spMkLst>
        </pc:spChg>
      </pc:sldChg>
      <pc:sldChg chg="modSp add mod">
        <pc:chgData name="Douglas Silva" userId="e2de1e46de0273a9" providerId="LiveId" clId="{452BDC90-6C69-4E89-91FC-9B4D6BC41C4E}" dt="2024-07-02T19:14:07.688" v="1409" actId="5793"/>
        <pc:sldMkLst>
          <pc:docMk/>
          <pc:sldMk cId="3636110197" sldId="280"/>
        </pc:sldMkLst>
        <pc:spChg chg="mod">
          <ac:chgData name="Douglas Silva" userId="e2de1e46de0273a9" providerId="LiveId" clId="{452BDC90-6C69-4E89-91FC-9B4D6BC41C4E}" dt="2024-07-02T19:10:55.547" v="1244" actId="20577"/>
          <ac:spMkLst>
            <pc:docMk/>
            <pc:sldMk cId="3636110197" sldId="280"/>
            <ac:spMk id="2" creationId="{EA9ED507-90F0-FEF6-CE17-19BBFC272D17}"/>
          </ac:spMkLst>
        </pc:spChg>
        <pc:spChg chg="mod">
          <ac:chgData name="Douglas Silva" userId="e2de1e46de0273a9" providerId="LiveId" clId="{452BDC90-6C69-4E89-91FC-9B4D6BC41C4E}" dt="2024-07-02T19:14:07.688" v="1409" actId="5793"/>
          <ac:spMkLst>
            <pc:docMk/>
            <pc:sldMk cId="3636110197" sldId="280"/>
            <ac:spMk id="3" creationId="{676C628A-C71E-DE1E-8A52-0B93DBC7EAB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9089" y="2241249"/>
            <a:ext cx="11063468" cy="1181904"/>
          </a:xfrm>
        </p:spPr>
        <p:txBody>
          <a:bodyPr>
            <a:normAutofit fontScale="90000"/>
          </a:bodyPr>
          <a:lstStyle/>
          <a:p>
            <a:r>
              <a:rPr lang="pt-BR" sz="2800" b="1" dirty="0">
                <a:latin typeface="Times New Roman"/>
                <a:cs typeface="Times New Roman"/>
              </a:rPr>
              <a:t>Confiabilidade</a:t>
            </a:r>
            <a:r>
              <a:rPr lang="en-US" sz="2800" b="1" dirty="0">
                <a:latin typeface="Times New Roman"/>
                <a:cs typeface="Times New Roman"/>
              </a:rPr>
              <a:t> </a:t>
            </a:r>
            <a:r>
              <a:rPr lang="pt-BR" sz="2800" b="1" dirty="0">
                <a:latin typeface="Times New Roman"/>
                <a:cs typeface="Times New Roman"/>
              </a:rPr>
              <a:t>teste-reteste</a:t>
            </a:r>
            <a:r>
              <a:rPr lang="en-US" sz="2800" b="1" dirty="0">
                <a:latin typeface="Times New Roman"/>
                <a:cs typeface="Times New Roman"/>
              </a:rPr>
              <a:t> de </a:t>
            </a:r>
            <a:r>
              <a:rPr lang="en-US" sz="2800" b="1" dirty="0" err="1">
                <a:latin typeface="Times New Roman"/>
                <a:cs typeface="Times New Roman"/>
              </a:rPr>
              <a:t>estimativas</a:t>
            </a:r>
            <a:r>
              <a:rPr lang="en-US" sz="2800" b="1" dirty="0">
                <a:latin typeface="Times New Roman"/>
                <a:cs typeface="Times New Roman"/>
              </a:rPr>
              <a:t> de </a:t>
            </a:r>
            <a:r>
              <a:rPr lang="en-US" sz="2800" b="1" dirty="0" err="1">
                <a:latin typeface="Times New Roman"/>
                <a:cs typeface="Times New Roman"/>
              </a:rPr>
              <a:t>minutos</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a:t>
            </a:r>
            <a:r>
              <a:rPr lang="en-US" sz="2800" b="1" dirty="0" err="1">
                <a:latin typeface="Times New Roman"/>
                <a:cs typeface="Times New Roman"/>
              </a:rPr>
              <a:t>semanal</a:t>
            </a:r>
            <a:r>
              <a:rPr lang="en-US" sz="2800" b="1" dirty="0">
                <a:latin typeface="Times New Roman"/>
                <a:cs typeface="Times New Roman"/>
              </a:rPr>
              <a:t>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diferentes</a:t>
            </a:r>
            <a:r>
              <a:rPr lang="en-US" sz="2800" b="1" dirty="0">
                <a:latin typeface="Times New Roman"/>
                <a:cs typeface="Times New Roman"/>
              </a:rPr>
              <a:t> </a:t>
            </a:r>
            <a:r>
              <a:rPr lang="en-US" sz="2800" b="1" dirty="0" err="1">
                <a:latin typeface="Times New Roman"/>
                <a:cs typeface="Times New Roman"/>
              </a:rPr>
              <a:t>intensidades</a:t>
            </a:r>
            <a:r>
              <a:rPr lang="en-US" sz="2800" b="1" dirty="0">
                <a:latin typeface="Times New Roman"/>
                <a:cs typeface="Times New Roman"/>
              </a:rPr>
              <a:t> </a:t>
            </a:r>
            <a:r>
              <a:rPr lang="en-US" sz="2800" b="1" dirty="0" err="1">
                <a:latin typeface="Times New Roman"/>
                <a:cs typeface="Times New Roman"/>
              </a:rPr>
              <a:t>obtidas</a:t>
            </a:r>
            <a:r>
              <a:rPr lang="en-US" sz="2800" b="1" dirty="0">
                <a:latin typeface="Times New Roman"/>
                <a:cs typeface="Times New Roman"/>
              </a:rPr>
              <a:t> </a:t>
            </a:r>
            <a:r>
              <a:rPr lang="en-US" sz="2800" b="1" dirty="0" err="1">
                <a:latin typeface="Times New Roman"/>
                <a:cs typeface="Times New Roman"/>
              </a:rPr>
              <a:t>por</a:t>
            </a:r>
            <a:r>
              <a:rPr lang="en-US" sz="2800" b="1" dirty="0">
                <a:latin typeface="Times New Roman"/>
                <a:cs typeface="Times New Roman"/>
              </a:rPr>
              <a:t> </a:t>
            </a:r>
            <a:r>
              <a:rPr lang="en-US" sz="2800" b="1" dirty="0" err="1">
                <a:latin typeface="Times New Roman"/>
                <a:cs typeface="Times New Roman"/>
              </a:rPr>
              <a:t>meio</a:t>
            </a:r>
            <a:r>
              <a:rPr lang="en-US" sz="2800" b="1" dirty="0">
                <a:latin typeface="Times New Roman"/>
                <a:cs typeface="Times New Roman"/>
              </a:rPr>
              <a:t> do </a:t>
            </a:r>
            <a:r>
              <a:rPr lang="en-US" sz="2800" b="1" dirty="0" err="1">
                <a:latin typeface="Times New Roman"/>
                <a:cs typeface="Times New Roman"/>
              </a:rPr>
              <a:t>questionário</a:t>
            </a:r>
            <a:r>
              <a:rPr lang="en-US" sz="2800" b="1" dirty="0">
                <a:latin typeface="Times New Roman"/>
                <a:cs typeface="Times New Roman"/>
              </a:rPr>
              <a:t> </a:t>
            </a:r>
            <a:r>
              <a:rPr lang="en-US" sz="2800" b="1" dirty="0" err="1">
                <a:latin typeface="Times New Roman"/>
                <a:cs typeface="Times New Roman"/>
              </a:rPr>
              <a:t>internacional</a:t>
            </a:r>
            <a:r>
              <a:rPr lang="en-US" sz="2800" b="1" dirty="0">
                <a:latin typeface="Times New Roman"/>
                <a:cs typeface="Times New Roman"/>
              </a:rPr>
              <a:t> de </a:t>
            </a:r>
            <a:r>
              <a:rPr lang="en-US" sz="2800" b="1" dirty="0" err="1">
                <a:latin typeface="Times New Roman"/>
                <a:cs typeface="Times New Roman"/>
              </a:rPr>
              <a:t>atividade</a:t>
            </a:r>
            <a:r>
              <a:rPr lang="en-US" sz="2800" b="1" dirty="0">
                <a:latin typeface="Times New Roman"/>
                <a:cs typeface="Times New Roman"/>
              </a:rPr>
              <a:t> </a:t>
            </a:r>
            <a:r>
              <a:rPr lang="en-US" sz="2800" b="1" dirty="0" err="1">
                <a:latin typeface="Times New Roman"/>
                <a:cs typeface="Times New Roman"/>
              </a:rPr>
              <a:t>física</a:t>
            </a:r>
            <a:r>
              <a:rPr lang="en-US" sz="2800" b="1" dirty="0">
                <a:latin typeface="Times New Roman"/>
                <a:cs typeface="Times New Roman"/>
              </a:rPr>
              <a:t> e smartphone </a:t>
            </a:r>
            <a:r>
              <a:rPr lang="en-US" sz="2800" b="1" dirty="0" err="1">
                <a:latin typeface="Times New Roman"/>
                <a:cs typeface="Times New Roman"/>
              </a:rPr>
              <a:t>em</a:t>
            </a:r>
            <a:r>
              <a:rPr lang="en-US" sz="2800" b="1" dirty="0">
                <a:latin typeface="Times New Roman"/>
                <a:cs typeface="Times New Roman"/>
              </a:rPr>
              <a:t> </a:t>
            </a:r>
            <a:r>
              <a:rPr lang="en-US" sz="2800" b="1" dirty="0" err="1">
                <a:latin typeface="Times New Roman"/>
                <a:cs typeface="Times New Roman"/>
              </a:rPr>
              <a:t>adultos</a:t>
            </a:r>
            <a:endParaRPr lang="en-US" sz="2800" dirty="0"/>
          </a:p>
        </p:txBody>
      </p:sp>
      <p:sp>
        <p:nvSpPr>
          <p:cNvPr id="3" name="Subtitle 2"/>
          <p:cNvSpPr>
            <a:spLocks noGrp="1"/>
          </p:cNvSpPr>
          <p:nvPr>
            <p:ph type="subTitle" idx="1"/>
          </p:nvPr>
        </p:nvSpPr>
        <p:spPr>
          <a:xfrm>
            <a:off x="1524000" y="3852823"/>
            <a:ext cx="9144000" cy="922699"/>
          </a:xfrm>
        </p:spPr>
        <p:txBody>
          <a:bodyPr vert="horz" lIns="91440" tIns="45720" rIns="91440" bIns="45720" rtlCol="0" anchor="t">
            <a:normAutofit/>
          </a:bodyPr>
          <a:lstStyle/>
          <a:p>
            <a:r>
              <a:rPr lang="en-US" sz="2000" b="1" dirty="0" err="1">
                <a:latin typeface="Times New Roman"/>
                <a:cs typeface="Times New Roman"/>
              </a:rPr>
              <a:t>Defesa</a:t>
            </a:r>
            <a:r>
              <a:rPr lang="en-US" sz="2000" b="1" dirty="0">
                <a:latin typeface="Times New Roman"/>
                <a:cs typeface="Times New Roman"/>
              </a:rPr>
              <a:t> de </a:t>
            </a:r>
            <a:r>
              <a:rPr lang="en-US" sz="2000" b="1" dirty="0" err="1">
                <a:latin typeface="Times New Roman"/>
                <a:cs typeface="Times New Roman"/>
              </a:rPr>
              <a:t>Mestrado</a:t>
            </a:r>
            <a:endParaRPr lang="en-US" sz="2000" b="1" dirty="0">
              <a:latin typeface="Times New Roman"/>
              <a:cs typeface="Times New Roman"/>
            </a:endParaRPr>
          </a:p>
          <a:p>
            <a:r>
              <a:rPr lang="en-US" sz="2000" b="1" dirty="0" err="1">
                <a:latin typeface="Times New Roman"/>
                <a:cs typeface="Times New Roman"/>
              </a:rPr>
              <a:t>Programa</a:t>
            </a:r>
            <a:r>
              <a:rPr lang="en-US" sz="2000" b="1" dirty="0">
                <a:latin typeface="Times New Roman"/>
                <a:cs typeface="Times New Roman"/>
              </a:rPr>
              <a:t> de </a:t>
            </a:r>
            <a:r>
              <a:rPr lang="en-US" sz="2000" b="1" dirty="0" err="1">
                <a:latin typeface="Times New Roman"/>
                <a:cs typeface="Times New Roman"/>
              </a:rPr>
              <a:t>Pós-Graduação</a:t>
            </a:r>
            <a:r>
              <a:rPr lang="en-US" sz="2000" b="1" dirty="0">
                <a:latin typeface="Times New Roman"/>
                <a:cs typeface="Times New Roman"/>
              </a:rPr>
              <a:t> </a:t>
            </a:r>
            <a:r>
              <a:rPr lang="en-US" sz="2000" b="1" dirty="0" err="1">
                <a:latin typeface="Times New Roman"/>
                <a:cs typeface="Times New Roman"/>
              </a:rPr>
              <a:t>em</a:t>
            </a:r>
            <a:r>
              <a:rPr lang="en-US" sz="2000" b="1" dirty="0">
                <a:latin typeface="Times New Roman"/>
                <a:cs typeface="Times New Roman"/>
              </a:rPr>
              <a:t> </a:t>
            </a:r>
            <a:r>
              <a:rPr lang="en-US" sz="2000" b="1" dirty="0" err="1">
                <a:latin typeface="Times New Roman"/>
                <a:cs typeface="Times New Roman"/>
              </a:rPr>
              <a:t>Ciências</a:t>
            </a:r>
            <a:r>
              <a:rPr lang="en-US" sz="2000" b="1" dirty="0">
                <a:latin typeface="Times New Roman"/>
                <a:cs typeface="Times New Roman"/>
              </a:rPr>
              <a:t> da </a:t>
            </a:r>
            <a:r>
              <a:rPr lang="en-US" sz="2000" b="1" dirty="0" err="1">
                <a:latin typeface="Times New Roman"/>
                <a:cs typeface="Times New Roman"/>
              </a:rPr>
              <a:t>Atividade</a:t>
            </a:r>
            <a:r>
              <a:rPr lang="en-US" sz="2000" b="1" dirty="0">
                <a:latin typeface="Times New Roman"/>
                <a:cs typeface="Times New Roman"/>
              </a:rPr>
              <a:t> </a:t>
            </a:r>
            <a:r>
              <a:rPr lang="en-US" sz="2000" b="1" dirty="0" err="1">
                <a:latin typeface="Times New Roman"/>
                <a:cs typeface="Times New Roman"/>
              </a:rPr>
              <a:t>Física</a:t>
            </a:r>
            <a:r>
              <a:rPr lang="en-US" sz="2000" b="1" dirty="0">
                <a:latin typeface="Times New Roman"/>
                <a:cs typeface="Times New Roman"/>
              </a:rPr>
              <a:t> (EACH-USP)</a:t>
            </a:r>
          </a:p>
        </p:txBody>
      </p:sp>
      <p:sp>
        <p:nvSpPr>
          <p:cNvPr id="4" name="TextBox 3">
            <a:extLst>
              <a:ext uri="{FF2B5EF4-FFF2-40B4-BE49-F238E27FC236}">
                <a16:creationId xmlns:a16="http://schemas.microsoft.com/office/drawing/2014/main" id="{A842AE46-6F6F-75F3-B5FB-4B0821BF483A}"/>
              </a:ext>
            </a:extLst>
          </p:cNvPr>
          <p:cNvSpPr txBox="1"/>
          <p:nvPr/>
        </p:nvSpPr>
        <p:spPr>
          <a:xfrm>
            <a:off x="3727802" y="5336096"/>
            <a:ext cx="4737652"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700" b="1" err="1">
                <a:latin typeface="Times New Roman"/>
                <a:cs typeface="Times New Roman"/>
              </a:rPr>
              <a:t>Aluno</a:t>
            </a:r>
            <a:r>
              <a:rPr lang="en-US" sz="1700" b="1" dirty="0">
                <a:latin typeface="Times New Roman"/>
                <a:cs typeface="Times New Roman"/>
              </a:rPr>
              <a:t>:</a:t>
            </a:r>
            <a:r>
              <a:rPr lang="en-US" sz="1700" dirty="0">
                <a:latin typeface="Times New Roman"/>
                <a:cs typeface="Times New Roman"/>
              </a:rPr>
              <a:t> Douglas Silva Alves</a:t>
            </a:r>
          </a:p>
          <a:p>
            <a:pPr algn="ctr"/>
            <a:r>
              <a:rPr lang="en-US" sz="1700" b="1" dirty="0" err="1">
                <a:latin typeface="Times New Roman"/>
                <a:cs typeface="Times New Roman"/>
              </a:rPr>
              <a:t>Orientador</a:t>
            </a:r>
            <a:r>
              <a:rPr lang="en-US" sz="1700" b="1" dirty="0">
                <a:latin typeface="Times New Roman"/>
                <a:cs typeface="Times New Roman"/>
              </a:rPr>
              <a:t>:</a:t>
            </a:r>
            <a:r>
              <a:rPr lang="en-US" sz="1700" dirty="0">
                <a:latin typeface="Times New Roman"/>
                <a:cs typeface="Times New Roman"/>
              </a:rPr>
              <a:t> Dr. Ricardo Yukio Asano</a:t>
            </a:r>
          </a:p>
          <a:p>
            <a:pPr algn="ctr"/>
            <a:r>
              <a:rPr lang="en-US" sz="1700" b="1" dirty="0" err="1">
                <a:latin typeface="Times New Roman"/>
                <a:cs typeface="Times New Roman"/>
              </a:rPr>
              <a:t>Coorientador</a:t>
            </a:r>
            <a:r>
              <a:rPr lang="en-US" sz="1700" b="1" dirty="0">
                <a:latin typeface="Times New Roman"/>
                <a:cs typeface="Times New Roman"/>
              </a:rPr>
              <a:t>:</a:t>
            </a:r>
            <a:r>
              <a:rPr lang="en-US" sz="1700" dirty="0">
                <a:latin typeface="Times New Roman"/>
                <a:cs typeface="Times New Roman"/>
              </a:rPr>
              <a:t> Dr. Daniel Gustavo </a:t>
            </a:r>
            <a:r>
              <a:rPr lang="en-US" sz="1700" dirty="0" err="1">
                <a:latin typeface="Times New Roman"/>
                <a:cs typeface="Times New Roman"/>
              </a:rPr>
              <a:t>Goroso</a:t>
            </a:r>
            <a:endParaRPr lang="en-US" sz="1700" dirty="0">
              <a:latin typeface="Times New Roman"/>
              <a:cs typeface="Times New Roman"/>
            </a:endParaRPr>
          </a:p>
        </p:txBody>
      </p:sp>
      <p:pic>
        <p:nvPicPr>
          <p:cNvPr id="8" name="Picture 7" descr="Logo da EACH-USP">
            <a:extLst>
              <a:ext uri="{FF2B5EF4-FFF2-40B4-BE49-F238E27FC236}">
                <a16:creationId xmlns:a16="http://schemas.microsoft.com/office/drawing/2014/main" id="{5B971673-97C0-A31A-3798-B19B5F653B78}"/>
              </a:ext>
            </a:extLst>
          </p:cNvPr>
          <p:cNvPicPr>
            <a:picLocks noChangeAspect="1"/>
          </p:cNvPicPr>
          <p:nvPr/>
        </p:nvPicPr>
        <p:blipFill rotWithShape="1">
          <a:blip r:embed="rId2"/>
          <a:srcRect r="-204" b="3676"/>
          <a:stretch/>
        </p:blipFill>
        <p:spPr>
          <a:xfrm>
            <a:off x="405656" y="205149"/>
            <a:ext cx="4754200" cy="1267868"/>
          </a:xfrm>
          <a:prstGeom prst="rect">
            <a:avLst/>
          </a:prstGeom>
        </p:spPr>
      </p:pic>
      <p:pic>
        <p:nvPicPr>
          <p:cNvPr id="10" name="Picture 9" descr="Capes seleciona projetos conjuntos de pesquisa com países da Europa">
            <a:extLst>
              <a:ext uri="{FF2B5EF4-FFF2-40B4-BE49-F238E27FC236}">
                <a16:creationId xmlns:a16="http://schemas.microsoft.com/office/drawing/2014/main" id="{01463910-B151-C5E3-4826-09459D6749E9}"/>
              </a:ext>
            </a:extLst>
          </p:cNvPr>
          <p:cNvPicPr>
            <a:picLocks noChangeAspect="1"/>
          </p:cNvPicPr>
          <p:nvPr/>
        </p:nvPicPr>
        <p:blipFill>
          <a:blip r:embed="rId3"/>
          <a:stretch>
            <a:fillRect/>
          </a:stretch>
        </p:blipFill>
        <p:spPr>
          <a:xfrm>
            <a:off x="8341488" y="200453"/>
            <a:ext cx="3157959" cy="1277424"/>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ack wrist watch&#10;&#10;Description automatically generated">
            <a:extLst>
              <a:ext uri="{FF2B5EF4-FFF2-40B4-BE49-F238E27FC236}">
                <a16:creationId xmlns:a16="http://schemas.microsoft.com/office/drawing/2014/main" id="{24803D86-7358-79E1-CF61-7880D8EAEACA}"/>
              </a:ext>
            </a:extLst>
          </p:cNvPr>
          <p:cNvPicPr>
            <a:picLocks noChangeAspect="1"/>
          </p:cNvPicPr>
          <p:nvPr/>
        </p:nvPicPr>
        <p:blipFill>
          <a:blip r:embed="rId2"/>
          <a:stretch>
            <a:fillRect/>
          </a:stretch>
        </p:blipFill>
        <p:spPr>
          <a:xfrm>
            <a:off x="84897" y="1994521"/>
            <a:ext cx="1939513" cy="2140090"/>
          </a:xfrm>
          <a:prstGeom prst="rect">
            <a:avLst/>
          </a:prstGeom>
        </p:spPr>
      </p:pic>
      <p:pic>
        <p:nvPicPr>
          <p:cNvPr id="4" name="Picture 3" descr="A black and white symbol&#10;&#10;Description automatically generated">
            <a:extLst>
              <a:ext uri="{FF2B5EF4-FFF2-40B4-BE49-F238E27FC236}">
                <a16:creationId xmlns:a16="http://schemas.microsoft.com/office/drawing/2014/main" id="{E7F9A45F-018C-7961-5D99-87920CC13614}"/>
              </a:ext>
            </a:extLst>
          </p:cNvPr>
          <p:cNvPicPr>
            <a:picLocks noChangeAspect="1"/>
          </p:cNvPicPr>
          <p:nvPr/>
        </p:nvPicPr>
        <p:blipFill>
          <a:blip r:embed="rId3"/>
          <a:stretch>
            <a:fillRect/>
          </a:stretch>
        </p:blipFill>
        <p:spPr>
          <a:xfrm>
            <a:off x="2244793" y="2463662"/>
            <a:ext cx="877543" cy="1201807"/>
          </a:xfrm>
          <a:prstGeom prst="rect">
            <a:avLst/>
          </a:prstGeom>
        </p:spPr>
      </p:pic>
      <p:pic>
        <p:nvPicPr>
          <p:cNvPr id="5" name="Picture 4" descr="A paper with text on it&#10;&#10;Description automatically generated">
            <a:extLst>
              <a:ext uri="{FF2B5EF4-FFF2-40B4-BE49-F238E27FC236}">
                <a16:creationId xmlns:a16="http://schemas.microsoft.com/office/drawing/2014/main" id="{F5CBE703-F7D4-760E-0071-B604F09805F2}"/>
              </a:ext>
            </a:extLst>
          </p:cNvPr>
          <p:cNvPicPr>
            <a:picLocks noChangeAspect="1"/>
          </p:cNvPicPr>
          <p:nvPr/>
        </p:nvPicPr>
        <p:blipFill>
          <a:blip r:embed="rId4"/>
          <a:stretch>
            <a:fillRect/>
          </a:stretch>
        </p:blipFill>
        <p:spPr>
          <a:xfrm>
            <a:off x="3353767" y="1663216"/>
            <a:ext cx="2568991" cy="2813742"/>
          </a:xfrm>
          <a:prstGeom prst="rect">
            <a:avLst/>
          </a:prstGeom>
        </p:spPr>
      </p:pic>
      <p:pic>
        <p:nvPicPr>
          <p:cNvPr id="8" name="Picture 7" descr="A diagram of a diagram with numbers and lines&#10;&#10;Description automatically generated">
            <a:extLst>
              <a:ext uri="{FF2B5EF4-FFF2-40B4-BE49-F238E27FC236}">
                <a16:creationId xmlns:a16="http://schemas.microsoft.com/office/drawing/2014/main" id="{164C00D3-585A-F15F-DB3B-E26E6BBC0295}"/>
              </a:ext>
            </a:extLst>
          </p:cNvPr>
          <p:cNvPicPr>
            <a:picLocks noChangeAspect="1"/>
          </p:cNvPicPr>
          <p:nvPr/>
        </p:nvPicPr>
        <p:blipFill rotWithShape="1">
          <a:blip r:embed="rId5"/>
          <a:srcRect t="-1908" r="-265" b="13580"/>
          <a:stretch/>
        </p:blipFill>
        <p:spPr>
          <a:xfrm>
            <a:off x="7389607" y="1762607"/>
            <a:ext cx="4568985" cy="2596214"/>
          </a:xfrm>
          <a:prstGeom prst="rect">
            <a:avLst/>
          </a:prstGeom>
        </p:spPr>
      </p:pic>
      <p:pic>
        <p:nvPicPr>
          <p:cNvPr id="9" name="Picture 8" descr="A black and white symbol&#10;&#10;Description automatically generated">
            <a:extLst>
              <a:ext uri="{FF2B5EF4-FFF2-40B4-BE49-F238E27FC236}">
                <a16:creationId xmlns:a16="http://schemas.microsoft.com/office/drawing/2014/main" id="{69E01B7C-37B2-5F31-B826-D4AF78E5D8ED}"/>
              </a:ext>
            </a:extLst>
          </p:cNvPr>
          <p:cNvPicPr>
            <a:picLocks noChangeAspect="1"/>
          </p:cNvPicPr>
          <p:nvPr/>
        </p:nvPicPr>
        <p:blipFill>
          <a:blip r:embed="rId3"/>
          <a:stretch>
            <a:fillRect/>
          </a:stretch>
        </p:blipFill>
        <p:spPr>
          <a:xfrm>
            <a:off x="6275662" y="2463662"/>
            <a:ext cx="877543" cy="1201807"/>
          </a:xfrm>
          <a:prstGeom prst="rect">
            <a:avLst/>
          </a:prstGeom>
        </p:spPr>
      </p:pic>
      <p:sp>
        <p:nvSpPr>
          <p:cNvPr id="10" name="Left Brace 9">
            <a:extLst>
              <a:ext uri="{FF2B5EF4-FFF2-40B4-BE49-F238E27FC236}">
                <a16:creationId xmlns:a16="http://schemas.microsoft.com/office/drawing/2014/main" id="{895F3E4E-B9B2-AFC6-24B3-56D007DB5ADE}"/>
              </a:ext>
            </a:extLst>
          </p:cNvPr>
          <p:cNvSpPr/>
          <p:nvPr/>
        </p:nvSpPr>
        <p:spPr>
          <a:xfrm rot="-5400000">
            <a:off x="2418102" y="3281017"/>
            <a:ext cx="818056" cy="356483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4BE8DDE-BB0D-EDA2-40B5-AACDEBF4D92B}"/>
              </a:ext>
            </a:extLst>
          </p:cNvPr>
          <p:cNvSpPr txBox="1"/>
          <p:nvPr/>
        </p:nvSpPr>
        <p:spPr>
          <a:xfrm>
            <a:off x="2330174" y="5665303"/>
            <a:ext cx="11926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latin typeface="Times New Roman"/>
                <a:cs typeface="Times New Roman"/>
              </a:rPr>
              <a:t>Atributos</a:t>
            </a:r>
          </a:p>
          <a:p>
            <a:endParaRPr lang="en-US" dirty="0">
              <a:latin typeface="Times New Roman"/>
              <a:cs typeface="Times New Roman"/>
            </a:endParaRPr>
          </a:p>
        </p:txBody>
      </p:sp>
    </p:spTree>
    <p:extLst>
      <p:ext uri="{BB962C8B-B14F-4D97-AF65-F5344CB8AC3E}">
        <p14:creationId xmlns:p14="http://schemas.microsoft.com/office/powerpoint/2010/main" val="2216012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a:latin typeface="Times New Roman"/>
                <a:cs typeface="Times New Roman"/>
              </a:rPr>
              <a:t>Como </a:t>
            </a:r>
            <a:r>
              <a:rPr lang="en-US" sz="4000" err="1">
                <a:latin typeface="Times New Roman"/>
                <a:cs typeface="Times New Roman"/>
              </a:rPr>
              <a:t>são</a:t>
            </a:r>
            <a:r>
              <a:rPr lang="en-US" sz="4000" dirty="0">
                <a:latin typeface="Times New Roman"/>
                <a:cs typeface="Times New Roman"/>
              </a:rPr>
              <a:t> </a:t>
            </a:r>
            <a:r>
              <a:rPr lang="en-US" sz="4000" err="1">
                <a:latin typeface="Times New Roman"/>
                <a:cs typeface="Times New Roman"/>
              </a:rPr>
              <a:t>feitas</a:t>
            </a:r>
            <a:r>
              <a:rPr lang="en-US" sz="4000" dirty="0">
                <a:latin typeface="Times New Roman"/>
                <a:cs typeface="Times New Roman"/>
              </a:rPr>
              <a:t> </a:t>
            </a:r>
            <a:r>
              <a:rPr lang="en-US" sz="4000" err="1">
                <a:latin typeface="Times New Roman"/>
                <a:cs typeface="Times New Roman"/>
              </a:rPr>
              <a:t>estimativas</a:t>
            </a:r>
            <a:r>
              <a:rPr lang="en-US" sz="4000" dirty="0">
                <a:latin typeface="Times New Roman"/>
                <a:cs typeface="Times New Roman"/>
              </a:rPr>
              <a:t> de </a:t>
            </a:r>
            <a:r>
              <a:rPr lang="en-US" sz="4000" err="1">
                <a:latin typeface="Times New Roman"/>
                <a:cs typeface="Times New Roman"/>
              </a:rPr>
              <a:t>comportamento</a:t>
            </a:r>
            <a:r>
              <a:rPr lang="en-US" sz="4000" dirty="0">
                <a:latin typeface="Times New Roman"/>
                <a:cs typeface="Times New Roman"/>
              </a:rPr>
              <a:t> habitual?</a:t>
            </a:r>
            <a:endParaRPr lang="en-US"/>
          </a:p>
        </p:txBody>
      </p:sp>
      <p:pic>
        <p:nvPicPr>
          <p:cNvPr id="3" name="Picture 2" descr="A screenshot of a book&#10;&#10;Description automatically generated">
            <a:extLst>
              <a:ext uri="{FF2B5EF4-FFF2-40B4-BE49-F238E27FC236}">
                <a16:creationId xmlns:a16="http://schemas.microsoft.com/office/drawing/2014/main" id="{417B24EE-FE54-C7C3-CFA5-26EF2052EBEA}"/>
              </a:ext>
            </a:extLst>
          </p:cNvPr>
          <p:cNvPicPr>
            <a:picLocks noChangeAspect="1"/>
          </p:cNvPicPr>
          <p:nvPr/>
        </p:nvPicPr>
        <p:blipFill>
          <a:blip r:embed="rId2"/>
          <a:stretch>
            <a:fillRect/>
          </a:stretch>
        </p:blipFill>
        <p:spPr>
          <a:xfrm>
            <a:off x="706783" y="2167168"/>
            <a:ext cx="10789479" cy="3837835"/>
          </a:xfrm>
          <a:prstGeom prst="rect">
            <a:avLst/>
          </a:prstGeom>
        </p:spPr>
      </p:pic>
    </p:spTree>
    <p:extLst>
      <p:ext uri="{BB962C8B-B14F-4D97-AF65-F5344CB8AC3E}">
        <p14:creationId xmlns:p14="http://schemas.microsoft.com/office/powerpoint/2010/main" val="4256198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a:latin typeface="Times New Roman"/>
                <a:cs typeface="Times New Roman"/>
              </a:rPr>
              <a:t>Como </a:t>
            </a:r>
            <a:r>
              <a:rPr lang="en-US" sz="4000" err="1">
                <a:latin typeface="Times New Roman"/>
                <a:cs typeface="Times New Roman"/>
              </a:rPr>
              <a:t>são</a:t>
            </a:r>
            <a:r>
              <a:rPr lang="en-US" sz="4000" dirty="0">
                <a:latin typeface="Times New Roman"/>
                <a:cs typeface="Times New Roman"/>
              </a:rPr>
              <a:t> </a:t>
            </a:r>
            <a:r>
              <a:rPr lang="en-US" sz="4000" err="1">
                <a:latin typeface="Times New Roman"/>
                <a:cs typeface="Times New Roman"/>
              </a:rPr>
              <a:t>feitas</a:t>
            </a:r>
            <a:r>
              <a:rPr lang="en-US" sz="4000" dirty="0">
                <a:latin typeface="Times New Roman"/>
                <a:cs typeface="Times New Roman"/>
              </a:rPr>
              <a:t> </a:t>
            </a:r>
            <a:r>
              <a:rPr lang="en-US" sz="4000" err="1">
                <a:latin typeface="Times New Roman"/>
                <a:cs typeface="Times New Roman"/>
              </a:rPr>
              <a:t>estimativas</a:t>
            </a:r>
            <a:r>
              <a:rPr lang="en-US" sz="4000" dirty="0">
                <a:latin typeface="Times New Roman"/>
                <a:cs typeface="Times New Roman"/>
              </a:rPr>
              <a:t> de </a:t>
            </a:r>
            <a:r>
              <a:rPr lang="en-US" sz="4000" err="1">
                <a:latin typeface="Times New Roman"/>
                <a:cs typeface="Times New Roman"/>
              </a:rPr>
              <a:t>comportamento</a:t>
            </a:r>
            <a:r>
              <a:rPr lang="en-US" sz="4000" dirty="0">
                <a:latin typeface="Times New Roman"/>
                <a:cs typeface="Times New Roman"/>
              </a:rPr>
              <a:t> habitual?</a:t>
            </a:r>
            <a:endParaRPr lang="en-US"/>
          </a:p>
        </p:txBody>
      </p:sp>
      <p:pic>
        <p:nvPicPr>
          <p:cNvPr id="4" name="Picture 3" descr="A table with numbers and text&#10;&#10;Description automatically generated">
            <a:extLst>
              <a:ext uri="{FF2B5EF4-FFF2-40B4-BE49-F238E27FC236}">
                <a16:creationId xmlns:a16="http://schemas.microsoft.com/office/drawing/2014/main" id="{A790D885-247B-78CD-39E2-058EFD177065}"/>
              </a:ext>
            </a:extLst>
          </p:cNvPr>
          <p:cNvPicPr>
            <a:picLocks noChangeAspect="1"/>
          </p:cNvPicPr>
          <p:nvPr/>
        </p:nvPicPr>
        <p:blipFill>
          <a:blip r:embed="rId2"/>
          <a:stretch>
            <a:fillRect/>
          </a:stretch>
        </p:blipFill>
        <p:spPr>
          <a:xfrm>
            <a:off x="3043881" y="1711739"/>
            <a:ext cx="6115283" cy="4704523"/>
          </a:xfrm>
          <a:prstGeom prst="rect">
            <a:avLst/>
          </a:prstGeom>
        </p:spPr>
      </p:pic>
      <p:sp>
        <p:nvSpPr>
          <p:cNvPr id="6" name="TextBox 5">
            <a:extLst>
              <a:ext uri="{FF2B5EF4-FFF2-40B4-BE49-F238E27FC236}">
                <a16:creationId xmlns:a16="http://schemas.microsoft.com/office/drawing/2014/main" id="{29800255-30A8-5E8C-CA98-3ED402AE1EC1}"/>
              </a:ext>
            </a:extLst>
          </p:cNvPr>
          <p:cNvSpPr txBox="1"/>
          <p:nvPr/>
        </p:nvSpPr>
        <p:spPr>
          <a:xfrm>
            <a:off x="10369825" y="6416261"/>
            <a:ext cx="1711738" cy="318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(Turrisi et al., 2021)</a:t>
            </a:r>
            <a:endParaRPr lang="en-US" dirty="0">
              <a:latin typeface="Times New Roman"/>
              <a:cs typeface="Times New Roman"/>
            </a:endParaRPr>
          </a:p>
        </p:txBody>
      </p:sp>
    </p:spTree>
    <p:extLst>
      <p:ext uri="{BB962C8B-B14F-4D97-AF65-F5344CB8AC3E}">
        <p14:creationId xmlns:p14="http://schemas.microsoft.com/office/powerpoint/2010/main" val="48780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a:latin typeface="Times New Roman"/>
                <a:cs typeface="Times New Roman"/>
              </a:rPr>
              <a:t>Por que </a:t>
            </a:r>
            <a:r>
              <a:rPr lang="en-US" sz="4000" dirty="0" err="1">
                <a:latin typeface="Times New Roman"/>
                <a:cs typeface="Times New Roman"/>
              </a:rPr>
              <a:t>sete</a:t>
            </a:r>
            <a:r>
              <a:rPr lang="en-US" sz="4000" dirty="0">
                <a:latin typeface="Times New Roman"/>
                <a:cs typeface="Times New Roman"/>
              </a:rPr>
              <a:t> </a:t>
            </a:r>
            <a:r>
              <a:rPr lang="en-US" sz="4000" dirty="0" err="1">
                <a:latin typeface="Times New Roman"/>
                <a:cs typeface="Times New Roman"/>
              </a:rPr>
              <a:t>dias</a:t>
            </a:r>
            <a:r>
              <a:rPr lang="en-US" sz="4000" dirty="0">
                <a:latin typeface="Times New Roman"/>
                <a:cs typeface="Times New Roman"/>
              </a:rPr>
              <a:t> de </a:t>
            </a:r>
            <a:r>
              <a:rPr lang="en-US" sz="4000" dirty="0" err="1">
                <a:latin typeface="Times New Roman"/>
                <a:cs typeface="Times New Roman"/>
              </a:rPr>
              <a:t>monitoramento</a:t>
            </a:r>
            <a:r>
              <a:rPr lang="en-US" sz="4000" dirty="0">
                <a:latin typeface="Times New Roman"/>
                <a:cs typeface="Times New Roman"/>
              </a:rPr>
              <a:t>?</a:t>
            </a:r>
            <a:endParaRPr lang="en-US" dirty="0"/>
          </a:p>
        </p:txBody>
      </p:sp>
      <p:pic>
        <p:nvPicPr>
          <p:cNvPr id="4" name="Imagem 4" descr="Interface gráfica do usuário, Texto, Aplicativo, Email&#10;&#10;Descrição gerada automaticamente">
            <a:extLst>
              <a:ext uri="{FF2B5EF4-FFF2-40B4-BE49-F238E27FC236}">
                <a16:creationId xmlns:a16="http://schemas.microsoft.com/office/drawing/2014/main" id="{365BBDCF-06BF-B120-D703-243E05C400BE}"/>
              </a:ext>
            </a:extLst>
          </p:cNvPr>
          <p:cNvPicPr>
            <a:picLocks noChangeAspect="1"/>
          </p:cNvPicPr>
          <p:nvPr/>
        </p:nvPicPr>
        <p:blipFill>
          <a:blip r:embed="rId2"/>
          <a:stretch>
            <a:fillRect/>
          </a:stretch>
        </p:blipFill>
        <p:spPr>
          <a:xfrm>
            <a:off x="407958" y="2351033"/>
            <a:ext cx="3630641" cy="2940819"/>
          </a:xfrm>
          <a:prstGeom prst="rect">
            <a:avLst/>
          </a:prstGeom>
        </p:spPr>
      </p:pic>
      <p:pic>
        <p:nvPicPr>
          <p:cNvPr id="5" name="Imagem 5" descr="Interface gráfica do usuário, Texto, Aplicativo&#10;&#10;Descrição gerada automaticamente">
            <a:extLst>
              <a:ext uri="{FF2B5EF4-FFF2-40B4-BE49-F238E27FC236}">
                <a16:creationId xmlns:a16="http://schemas.microsoft.com/office/drawing/2014/main" id="{64ADB207-CB86-E9D5-F398-AE7DA8603B72}"/>
              </a:ext>
            </a:extLst>
          </p:cNvPr>
          <p:cNvPicPr>
            <a:picLocks noChangeAspect="1"/>
          </p:cNvPicPr>
          <p:nvPr/>
        </p:nvPicPr>
        <p:blipFill>
          <a:blip r:embed="rId3"/>
          <a:stretch>
            <a:fillRect/>
          </a:stretch>
        </p:blipFill>
        <p:spPr>
          <a:xfrm>
            <a:off x="4279392" y="2287697"/>
            <a:ext cx="3630168" cy="3067491"/>
          </a:xfrm>
          <a:prstGeom prst="rect">
            <a:avLst/>
          </a:prstGeom>
        </p:spPr>
      </p:pic>
      <p:pic>
        <p:nvPicPr>
          <p:cNvPr id="6" name="Imagem 3" descr="Texto&#10;&#10;Descrição gerada automaticamente">
            <a:extLst>
              <a:ext uri="{FF2B5EF4-FFF2-40B4-BE49-F238E27FC236}">
                <a16:creationId xmlns:a16="http://schemas.microsoft.com/office/drawing/2014/main" id="{71458947-89F6-83C4-2AC5-9AA2F66240EB}"/>
              </a:ext>
            </a:extLst>
          </p:cNvPr>
          <p:cNvPicPr>
            <a:picLocks noChangeAspect="1"/>
          </p:cNvPicPr>
          <p:nvPr/>
        </p:nvPicPr>
        <p:blipFill>
          <a:blip r:embed="rId4"/>
          <a:stretch>
            <a:fillRect/>
          </a:stretch>
        </p:blipFill>
        <p:spPr>
          <a:xfrm>
            <a:off x="8153400" y="2342149"/>
            <a:ext cx="3630168" cy="2958586"/>
          </a:xfrm>
          <a:prstGeom prst="rect">
            <a:avLst/>
          </a:prstGeom>
        </p:spPr>
      </p:pic>
      <p:pic>
        <p:nvPicPr>
          <p:cNvPr id="7" name="Picture 6">
            <a:extLst>
              <a:ext uri="{FF2B5EF4-FFF2-40B4-BE49-F238E27FC236}">
                <a16:creationId xmlns:a16="http://schemas.microsoft.com/office/drawing/2014/main" id="{5593B104-898B-2A3B-EC05-90E0CCF2A4B9}"/>
              </a:ext>
            </a:extLst>
          </p:cNvPr>
          <p:cNvPicPr>
            <a:picLocks noChangeAspect="1"/>
          </p:cNvPicPr>
          <p:nvPr/>
        </p:nvPicPr>
        <p:blipFill>
          <a:blip r:embed="rId5"/>
          <a:stretch>
            <a:fillRect/>
          </a:stretch>
        </p:blipFill>
        <p:spPr>
          <a:xfrm>
            <a:off x="1364544" y="2342149"/>
            <a:ext cx="3718858" cy="2941200"/>
          </a:xfrm>
          <a:prstGeom prst="rect">
            <a:avLst/>
          </a:prstGeom>
        </p:spPr>
      </p:pic>
      <p:pic>
        <p:nvPicPr>
          <p:cNvPr id="8" name="Picture 11">
            <a:extLst>
              <a:ext uri="{FF2B5EF4-FFF2-40B4-BE49-F238E27FC236}">
                <a16:creationId xmlns:a16="http://schemas.microsoft.com/office/drawing/2014/main" id="{590DEDCD-6950-CED3-52F0-689CABCD1EB7}"/>
              </a:ext>
            </a:extLst>
          </p:cNvPr>
          <p:cNvPicPr>
            <a:picLocks noChangeAspect="1"/>
          </p:cNvPicPr>
          <p:nvPr/>
        </p:nvPicPr>
        <p:blipFill>
          <a:blip r:embed="rId6"/>
          <a:stretch>
            <a:fillRect/>
          </a:stretch>
        </p:blipFill>
        <p:spPr>
          <a:xfrm>
            <a:off x="4861547" y="2351033"/>
            <a:ext cx="2945610" cy="2941200"/>
          </a:xfrm>
          <a:prstGeom prst="rect">
            <a:avLst/>
          </a:prstGeom>
        </p:spPr>
      </p:pic>
      <p:pic>
        <p:nvPicPr>
          <p:cNvPr id="9" name="Picture 13">
            <a:extLst>
              <a:ext uri="{FF2B5EF4-FFF2-40B4-BE49-F238E27FC236}">
                <a16:creationId xmlns:a16="http://schemas.microsoft.com/office/drawing/2014/main" id="{EBC42EF7-D77D-47A2-0DB9-EEC7586991B5}"/>
              </a:ext>
            </a:extLst>
          </p:cNvPr>
          <p:cNvPicPr>
            <a:picLocks noChangeAspect="1"/>
          </p:cNvPicPr>
          <p:nvPr/>
        </p:nvPicPr>
        <p:blipFill>
          <a:blip r:embed="rId7"/>
          <a:stretch>
            <a:fillRect/>
          </a:stretch>
        </p:blipFill>
        <p:spPr>
          <a:xfrm>
            <a:off x="8211476" y="2339829"/>
            <a:ext cx="3572092" cy="2941200"/>
          </a:xfrm>
          <a:prstGeom prst="rect">
            <a:avLst/>
          </a:prstGeom>
        </p:spPr>
      </p:pic>
    </p:spTree>
    <p:extLst>
      <p:ext uri="{BB962C8B-B14F-4D97-AF65-F5344CB8AC3E}">
        <p14:creationId xmlns:p14="http://schemas.microsoft.com/office/powerpoint/2010/main" val="31991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a:latin typeface="Times New Roman"/>
                <a:cs typeface="Times New Roman"/>
              </a:rPr>
              <a:t>Por que </a:t>
            </a:r>
            <a:r>
              <a:rPr lang="en-US" sz="4000" dirty="0" err="1">
                <a:latin typeface="Times New Roman"/>
                <a:cs typeface="Times New Roman"/>
              </a:rPr>
              <a:t>sete</a:t>
            </a:r>
            <a:r>
              <a:rPr lang="en-US" sz="4000" dirty="0">
                <a:latin typeface="Times New Roman"/>
                <a:cs typeface="Times New Roman"/>
              </a:rPr>
              <a:t> </a:t>
            </a:r>
            <a:r>
              <a:rPr lang="en-US" sz="4000" dirty="0" err="1">
                <a:latin typeface="Times New Roman"/>
                <a:cs typeface="Times New Roman"/>
              </a:rPr>
              <a:t>dias</a:t>
            </a:r>
            <a:r>
              <a:rPr lang="en-US" sz="4000" dirty="0">
                <a:latin typeface="Times New Roman"/>
                <a:cs typeface="Times New Roman"/>
              </a:rPr>
              <a:t> de </a:t>
            </a:r>
            <a:r>
              <a:rPr lang="en-US" sz="4000" dirty="0" err="1">
                <a:latin typeface="Times New Roman"/>
                <a:cs typeface="Times New Roman"/>
              </a:rPr>
              <a:t>monitoramento</a:t>
            </a:r>
            <a:r>
              <a:rPr lang="en-US" sz="4000" dirty="0">
                <a:latin typeface="Times New Roman"/>
                <a:cs typeface="Times New Roman"/>
              </a:rPr>
              <a:t>?</a:t>
            </a:r>
            <a:endParaRPr lang="en-US" dirty="0"/>
          </a:p>
        </p:txBody>
      </p:sp>
      <p:pic>
        <p:nvPicPr>
          <p:cNvPr id="3" name="Picture 7">
            <a:extLst>
              <a:ext uri="{FF2B5EF4-FFF2-40B4-BE49-F238E27FC236}">
                <a16:creationId xmlns:a16="http://schemas.microsoft.com/office/drawing/2014/main" id="{54FB3D57-AB8B-4716-B31D-80C4EA864810}"/>
              </a:ext>
            </a:extLst>
          </p:cNvPr>
          <p:cNvPicPr>
            <a:picLocks noChangeAspect="1"/>
          </p:cNvPicPr>
          <p:nvPr/>
        </p:nvPicPr>
        <p:blipFill>
          <a:blip r:embed="rId2"/>
          <a:stretch>
            <a:fillRect/>
          </a:stretch>
        </p:blipFill>
        <p:spPr>
          <a:xfrm>
            <a:off x="2977973" y="3458445"/>
            <a:ext cx="2210511" cy="567727"/>
          </a:xfrm>
          <a:prstGeom prst="rect">
            <a:avLst/>
          </a:prstGeom>
        </p:spPr>
      </p:pic>
      <p:pic>
        <p:nvPicPr>
          <p:cNvPr id="5" name="Picture 8">
            <a:extLst>
              <a:ext uri="{FF2B5EF4-FFF2-40B4-BE49-F238E27FC236}">
                <a16:creationId xmlns:a16="http://schemas.microsoft.com/office/drawing/2014/main" id="{5CACD0DC-4D99-DA3D-B8FA-671B449754FF}"/>
              </a:ext>
            </a:extLst>
          </p:cNvPr>
          <p:cNvPicPr>
            <a:picLocks noChangeAspect="1"/>
          </p:cNvPicPr>
          <p:nvPr/>
        </p:nvPicPr>
        <p:blipFill>
          <a:blip r:embed="rId3"/>
          <a:stretch>
            <a:fillRect/>
          </a:stretch>
        </p:blipFill>
        <p:spPr>
          <a:xfrm>
            <a:off x="7003518" y="3339731"/>
            <a:ext cx="2210511" cy="805153"/>
          </a:xfrm>
          <a:prstGeom prst="rect">
            <a:avLst/>
          </a:prstGeom>
        </p:spPr>
      </p:pic>
    </p:spTree>
    <p:extLst>
      <p:ext uri="{BB962C8B-B14F-4D97-AF65-F5344CB8AC3E}">
        <p14:creationId xmlns:p14="http://schemas.microsoft.com/office/powerpoint/2010/main" val="3388137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a:latin typeface="Times New Roman"/>
                <a:cs typeface="Times New Roman"/>
              </a:rPr>
              <a:t>As </a:t>
            </a:r>
            <a:r>
              <a:rPr lang="en-US" sz="4000" dirty="0" err="1">
                <a:latin typeface="Times New Roman"/>
                <a:cs typeface="Times New Roman"/>
              </a:rPr>
              <a:t>premissas</a:t>
            </a:r>
            <a:r>
              <a:rPr lang="en-US" sz="4000" dirty="0">
                <a:latin typeface="Times New Roman"/>
                <a:cs typeface="Times New Roman"/>
              </a:rPr>
              <a:t> para o </a:t>
            </a:r>
            <a:r>
              <a:rPr lang="en-US" sz="4000" dirty="0" err="1">
                <a:latin typeface="Times New Roman"/>
                <a:cs typeface="Times New Roman"/>
              </a:rPr>
              <a:t>uso</a:t>
            </a:r>
            <a:r>
              <a:rPr lang="en-US" sz="4000" dirty="0">
                <a:latin typeface="Times New Roman"/>
                <a:cs typeface="Times New Roman"/>
              </a:rPr>
              <a:t> da </a:t>
            </a:r>
            <a:r>
              <a:rPr lang="en-US" sz="4000" dirty="0" err="1">
                <a:latin typeface="Times New Roman"/>
                <a:cs typeface="Times New Roman"/>
              </a:rPr>
              <a:t>equação</a:t>
            </a:r>
            <a:r>
              <a:rPr lang="en-US" sz="4000" dirty="0">
                <a:latin typeface="Times New Roman"/>
                <a:cs typeface="Times New Roman"/>
              </a:rPr>
              <a:t> de SB </a:t>
            </a:r>
            <a:r>
              <a:rPr lang="en-US" sz="4000" dirty="0" err="1">
                <a:latin typeface="Times New Roman"/>
                <a:cs typeface="Times New Roman"/>
              </a:rPr>
              <a:t>são</a:t>
            </a:r>
            <a:r>
              <a:rPr lang="en-US" sz="4000" dirty="0">
                <a:latin typeface="Times New Roman"/>
                <a:cs typeface="Times New Roman"/>
              </a:rPr>
              <a:t> </a:t>
            </a:r>
            <a:r>
              <a:rPr lang="en-US" sz="4000" dirty="0" err="1">
                <a:latin typeface="Times New Roman"/>
                <a:cs typeface="Times New Roman"/>
              </a:rPr>
              <a:t>respeitadas</a:t>
            </a:r>
            <a:r>
              <a:rPr lang="en-US" sz="4000" dirty="0">
                <a:latin typeface="Times New Roman"/>
                <a:cs typeface="Times New Roman"/>
              </a:rPr>
              <a:t>?</a:t>
            </a:r>
            <a:endParaRPr lang="en-US" dirty="0"/>
          </a:p>
        </p:txBody>
      </p:sp>
      <p:pic>
        <p:nvPicPr>
          <p:cNvPr id="3" name="Picture 2" descr="A graph with a line&#10;&#10;Description automatically generated">
            <a:extLst>
              <a:ext uri="{FF2B5EF4-FFF2-40B4-BE49-F238E27FC236}">
                <a16:creationId xmlns:a16="http://schemas.microsoft.com/office/drawing/2014/main" id="{ED263282-CA1F-5C9B-D978-67D1B2737716}"/>
              </a:ext>
            </a:extLst>
          </p:cNvPr>
          <p:cNvPicPr>
            <a:picLocks noChangeAspect="1"/>
          </p:cNvPicPr>
          <p:nvPr/>
        </p:nvPicPr>
        <p:blipFill>
          <a:blip r:embed="rId2"/>
          <a:stretch>
            <a:fillRect/>
          </a:stretch>
        </p:blipFill>
        <p:spPr>
          <a:xfrm>
            <a:off x="1800087" y="1883776"/>
            <a:ext cx="8591826" cy="4261056"/>
          </a:xfrm>
          <a:prstGeom prst="rect">
            <a:avLst/>
          </a:prstGeom>
        </p:spPr>
      </p:pic>
      <p:sp>
        <p:nvSpPr>
          <p:cNvPr id="5" name="CaixaDeTexto 4">
            <a:extLst>
              <a:ext uri="{FF2B5EF4-FFF2-40B4-BE49-F238E27FC236}">
                <a16:creationId xmlns:a16="http://schemas.microsoft.com/office/drawing/2014/main" id="{FE342A9C-4BCA-5099-60C4-7F51580EB90E}"/>
              </a:ext>
            </a:extLst>
          </p:cNvPr>
          <p:cNvSpPr txBox="1"/>
          <p:nvPr/>
        </p:nvSpPr>
        <p:spPr>
          <a:xfrm>
            <a:off x="4944862" y="4971494"/>
            <a:ext cx="488272" cy="369332"/>
          </a:xfrm>
          <a:prstGeom prst="rect">
            <a:avLst/>
          </a:prstGeom>
          <a:noFill/>
        </p:spPr>
        <p:txBody>
          <a:bodyPr wrap="square" rtlCol="0">
            <a:spAutoFit/>
          </a:bodyPr>
          <a:lstStyle/>
          <a:p>
            <a:r>
              <a:rPr lang="pt-BR" dirty="0"/>
              <a:t>M</a:t>
            </a:r>
            <a:r>
              <a:rPr lang="pt-BR" baseline="-25000" dirty="0"/>
              <a:t>1</a:t>
            </a:r>
          </a:p>
        </p:txBody>
      </p:sp>
      <p:sp>
        <p:nvSpPr>
          <p:cNvPr id="6" name="CaixaDeTexto 5">
            <a:extLst>
              <a:ext uri="{FF2B5EF4-FFF2-40B4-BE49-F238E27FC236}">
                <a16:creationId xmlns:a16="http://schemas.microsoft.com/office/drawing/2014/main" id="{A89A9C21-1F8E-60E8-7075-7543DB3A723E}"/>
              </a:ext>
            </a:extLst>
          </p:cNvPr>
          <p:cNvSpPr txBox="1"/>
          <p:nvPr/>
        </p:nvSpPr>
        <p:spPr>
          <a:xfrm>
            <a:off x="10255188" y="2034465"/>
            <a:ext cx="1427826" cy="369332"/>
          </a:xfrm>
          <a:prstGeom prst="rect">
            <a:avLst/>
          </a:prstGeom>
          <a:noFill/>
        </p:spPr>
        <p:txBody>
          <a:bodyPr wrap="square" rtlCol="0">
            <a:spAutoFit/>
          </a:bodyPr>
          <a:lstStyle/>
          <a:p>
            <a:pPr algn="ctr"/>
            <a:r>
              <a:rPr lang="pt-BR" b="1" dirty="0">
                <a:latin typeface="Times New Roman" panose="02020603050405020304" pitchFamily="18" charset="0"/>
                <a:cs typeface="Times New Roman" panose="02020603050405020304" pitchFamily="18" charset="0"/>
              </a:rPr>
              <a:t>Estimativas</a:t>
            </a:r>
          </a:p>
        </p:txBody>
      </p:sp>
      <p:sp>
        <p:nvSpPr>
          <p:cNvPr id="7" name="CaixaDeTexto 6">
            <a:extLst>
              <a:ext uri="{FF2B5EF4-FFF2-40B4-BE49-F238E27FC236}">
                <a16:creationId xmlns:a16="http://schemas.microsoft.com/office/drawing/2014/main" id="{A12089AD-7384-1452-0BF1-8A8D0A61367B}"/>
              </a:ext>
            </a:extLst>
          </p:cNvPr>
          <p:cNvSpPr txBox="1"/>
          <p:nvPr/>
        </p:nvSpPr>
        <p:spPr>
          <a:xfrm>
            <a:off x="6446668" y="5156160"/>
            <a:ext cx="488272" cy="369332"/>
          </a:xfrm>
          <a:prstGeom prst="rect">
            <a:avLst/>
          </a:prstGeom>
          <a:noFill/>
        </p:spPr>
        <p:txBody>
          <a:bodyPr wrap="square" rtlCol="0">
            <a:spAutoFit/>
          </a:bodyPr>
          <a:lstStyle/>
          <a:p>
            <a:r>
              <a:rPr lang="pt-BR" dirty="0"/>
              <a:t>M</a:t>
            </a:r>
            <a:r>
              <a:rPr lang="pt-BR" baseline="-25000" dirty="0"/>
              <a:t>2</a:t>
            </a:r>
          </a:p>
        </p:txBody>
      </p:sp>
      <p:sp>
        <p:nvSpPr>
          <p:cNvPr id="10" name="CaixaDeTexto 9">
            <a:extLst>
              <a:ext uri="{FF2B5EF4-FFF2-40B4-BE49-F238E27FC236}">
                <a16:creationId xmlns:a16="http://schemas.microsoft.com/office/drawing/2014/main" id="{6D42FBB2-6DEB-3B93-52B7-3B02DE3228B3}"/>
              </a:ext>
            </a:extLst>
          </p:cNvPr>
          <p:cNvSpPr txBox="1"/>
          <p:nvPr/>
        </p:nvSpPr>
        <p:spPr>
          <a:xfrm>
            <a:off x="5389916" y="5188831"/>
            <a:ext cx="488272" cy="369332"/>
          </a:xfrm>
          <a:prstGeom prst="rect">
            <a:avLst/>
          </a:prstGeom>
          <a:noFill/>
        </p:spPr>
        <p:txBody>
          <a:bodyPr wrap="square" rtlCol="0">
            <a:spAutoFit/>
          </a:bodyPr>
          <a:lstStyle/>
          <a:p>
            <a:r>
              <a:rPr lang="pt-BR" dirty="0"/>
              <a:t>M</a:t>
            </a:r>
            <a:r>
              <a:rPr lang="pt-BR" baseline="-25000" dirty="0"/>
              <a:t>n</a:t>
            </a:r>
          </a:p>
        </p:txBody>
      </p:sp>
      <p:sp>
        <p:nvSpPr>
          <p:cNvPr id="15" name="CaixaDeTexto 14">
            <a:extLst>
              <a:ext uri="{FF2B5EF4-FFF2-40B4-BE49-F238E27FC236}">
                <a16:creationId xmlns:a16="http://schemas.microsoft.com/office/drawing/2014/main" id="{90F21B4D-BB4B-BE7D-062B-1ED5FF3B797B}"/>
              </a:ext>
            </a:extLst>
          </p:cNvPr>
          <p:cNvSpPr txBox="1"/>
          <p:nvPr/>
        </p:nvSpPr>
        <p:spPr>
          <a:xfrm>
            <a:off x="10823399" y="3285807"/>
            <a:ext cx="291403" cy="1015663"/>
          </a:xfrm>
          <a:prstGeom prst="rect">
            <a:avLst/>
          </a:prstGeom>
          <a:noFill/>
        </p:spPr>
        <p:txBody>
          <a:bodyPr wrap="square" rtlCol="0">
            <a:spAutoFit/>
          </a:bodyPr>
          <a:lstStyle/>
          <a:p>
            <a:r>
              <a:rPr lang="pt-BR" sz="2000" b="1" dirty="0"/>
              <a:t>.</a:t>
            </a:r>
          </a:p>
          <a:p>
            <a:r>
              <a:rPr lang="pt-BR" sz="2000" b="1" dirty="0"/>
              <a:t>.</a:t>
            </a:r>
          </a:p>
          <a:p>
            <a:r>
              <a:rPr lang="pt-BR" sz="2000" b="1" dirty="0"/>
              <a:t>.</a:t>
            </a:r>
          </a:p>
        </p:txBody>
      </p:sp>
      <p:sp>
        <p:nvSpPr>
          <p:cNvPr id="16" name="TextBox 5">
            <a:extLst>
              <a:ext uri="{FF2B5EF4-FFF2-40B4-BE49-F238E27FC236}">
                <a16:creationId xmlns:a16="http://schemas.microsoft.com/office/drawing/2014/main" id="{6A8D1A3E-4883-261A-AAD2-A9B4A2715223}"/>
              </a:ext>
            </a:extLst>
          </p:cNvPr>
          <p:cNvSpPr txBox="1"/>
          <p:nvPr/>
        </p:nvSpPr>
        <p:spPr>
          <a:xfrm>
            <a:off x="7998488" y="6416261"/>
            <a:ext cx="40830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(Allen; Yen, 1979; De Vet et al., 2017; Warrens, 2015)</a:t>
            </a:r>
            <a:endParaRPr lang="en-US" dirty="0">
              <a:latin typeface="Times New Roman"/>
              <a:cs typeface="Times New Roman"/>
            </a:endParaRPr>
          </a:p>
        </p:txBody>
      </p:sp>
    </p:spTree>
    <p:extLst>
      <p:ext uri="{BB962C8B-B14F-4D97-AF65-F5344CB8AC3E}">
        <p14:creationId xmlns:p14="http://schemas.microsoft.com/office/powerpoint/2010/main" val="255160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8.33333E-7 -1.85185E-6 L 0.47435 -0.3544 " pathEditMode="relative" rAng="0" ptsTypes="AA">
                                      <p:cBhvr>
                                        <p:cTn id="16" dur="2000" fill="hold"/>
                                        <p:tgtEl>
                                          <p:spTgt spid="5"/>
                                        </p:tgtEl>
                                        <p:attrNameLst>
                                          <p:attrName>ppt_x</p:attrName>
                                          <p:attrName>ppt_y</p:attrName>
                                        </p:attrNameLst>
                                      </p:cBhvr>
                                      <p:rCtr x="23763" y="-1773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0" nodeType="clickEffect">
                                  <p:stCondLst>
                                    <p:cond delay="0"/>
                                  </p:stCondLst>
                                  <p:childTnLst>
                                    <p:animMotion origin="layout" path="M 3.125E-6 -3.7037E-6 L 0.35117 -0.32014 " pathEditMode="relative" rAng="0" ptsTypes="AA">
                                      <p:cBhvr>
                                        <p:cTn id="25" dur="2000" fill="hold"/>
                                        <p:tgtEl>
                                          <p:spTgt spid="7"/>
                                        </p:tgtEl>
                                        <p:attrNameLst>
                                          <p:attrName>ppt_x</p:attrName>
                                          <p:attrName>ppt_y</p:attrName>
                                        </p:attrNameLst>
                                      </p:cBhvr>
                                      <p:rCtr x="17591" y="-16019"/>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0" nodeType="clickEffect">
                                  <p:stCondLst>
                                    <p:cond delay="0"/>
                                  </p:stCondLst>
                                  <p:childTnLst>
                                    <p:animMotion origin="layout" path="M 2.08333E-7 -3.7037E-6 L 0.43854 -0.1125 " pathEditMode="relative" rAng="0" ptsTypes="AA">
                                      <p:cBhvr>
                                        <p:cTn id="39" dur="2000" fill="hold"/>
                                        <p:tgtEl>
                                          <p:spTgt spid="10"/>
                                        </p:tgtEl>
                                        <p:attrNameLst>
                                          <p:attrName>ppt_x</p:attrName>
                                          <p:attrName>ppt_y</p:attrName>
                                        </p:attrNameLst>
                                      </p:cBhvr>
                                      <p:rCtr x="21914" y="-53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7" grpId="0"/>
      <p:bldP spid="7" grpId="1"/>
      <p:bldP spid="10" grpId="0"/>
      <p:bldP spid="10" grpId="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Outras</a:t>
            </a:r>
            <a:r>
              <a:rPr lang="en-US" sz="4000" dirty="0">
                <a:latin typeface="Times New Roman"/>
                <a:cs typeface="Times New Roman"/>
              </a:rPr>
              <a:t> </a:t>
            </a:r>
            <a:r>
              <a:rPr lang="en-US" sz="4000" dirty="0" err="1">
                <a:latin typeface="Times New Roman"/>
                <a:cs typeface="Times New Roman"/>
              </a:rPr>
              <a:t>limitações</a:t>
            </a:r>
            <a:r>
              <a:rPr lang="en-US" sz="4000" dirty="0">
                <a:latin typeface="Times New Roman"/>
                <a:cs typeface="Times New Roman"/>
              </a:rPr>
              <a:t> </a:t>
            </a:r>
            <a:r>
              <a:rPr lang="en-US" sz="4000" dirty="0" err="1">
                <a:latin typeface="Times New Roman"/>
                <a:cs typeface="Times New Roman"/>
              </a:rPr>
              <a:t>associadas</a:t>
            </a:r>
            <a:r>
              <a:rPr lang="en-US" sz="4000" dirty="0">
                <a:latin typeface="Times New Roman"/>
                <a:cs typeface="Times New Roman"/>
              </a:rPr>
              <a:t> </a:t>
            </a:r>
            <a:r>
              <a:rPr lang="en-US" sz="4000" dirty="0" err="1">
                <a:latin typeface="Times New Roman"/>
                <a:cs typeface="Times New Roman"/>
              </a:rPr>
              <a:t>às</a:t>
            </a:r>
            <a:r>
              <a:rPr lang="en-US" sz="4000" dirty="0">
                <a:latin typeface="Times New Roman"/>
                <a:cs typeface="Times New Roman"/>
              </a:rPr>
              <a:t> </a:t>
            </a:r>
            <a:r>
              <a:rPr lang="en-US" sz="4000" dirty="0" err="1">
                <a:latin typeface="Times New Roman"/>
                <a:cs typeface="Times New Roman"/>
              </a:rPr>
              <a:t>premissas</a:t>
            </a:r>
            <a:r>
              <a:rPr lang="en-US" sz="4000" dirty="0">
                <a:latin typeface="Times New Roman"/>
                <a:cs typeface="Times New Roman"/>
              </a:rPr>
              <a:t> da Teoria do valor real </a:t>
            </a:r>
            <a:r>
              <a:rPr lang="en-US" sz="4000" dirty="0" err="1">
                <a:latin typeface="Times New Roman"/>
                <a:cs typeface="Times New Roman"/>
              </a:rPr>
              <a:t>aplicadas</a:t>
            </a:r>
            <a:r>
              <a:rPr lang="en-US" sz="4000" dirty="0">
                <a:latin typeface="Times New Roman"/>
                <a:cs typeface="Times New Roman"/>
              </a:rPr>
              <a:t> à </a:t>
            </a:r>
            <a:r>
              <a:rPr lang="en-US" sz="4000" dirty="0" err="1">
                <a:latin typeface="Times New Roman"/>
                <a:cs typeface="Times New Roman"/>
              </a:rPr>
              <a:t>atividade</a:t>
            </a:r>
            <a:r>
              <a:rPr lang="en-US" sz="4000" dirty="0">
                <a:latin typeface="Times New Roman"/>
                <a:cs typeface="Times New Roman"/>
              </a:rPr>
              <a:t> </a:t>
            </a:r>
            <a:r>
              <a:rPr lang="en-US" sz="4000" dirty="0" err="1">
                <a:latin typeface="Times New Roman"/>
                <a:cs typeface="Times New Roman"/>
              </a:rPr>
              <a:t>física</a:t>
            </a:r>
            <a:endParaRPr lang="en-US" dirty="0"/>
          </a:p>
        </p:txBody>
      </p:sp>
      <p:sp>
        <p:nvSpPr>
          <p:cNvPr id="4" name="CaixaDeTexto 3">
            <a:extLst>
              <a:ext uri="{FF2B5EF4-FFF2-40B4-BE49-F238E27FC236}">
                <a16:creationId xmlns:a16="http://schemas.microsoft.com/office/drawing/2014/main" id="{0AE5A1EA-285E-B69B-4FCB-DF0F6A5518E8}"/>
              </a:ext>
            </a:extLst>
          </p:cNvPr>
          <p:cNvSpPr txBox="1"/>
          <p:nvPr/>
        </p:nvSpPr>
        <p:spPr>
          <a:xfrm>
            <a:off x="1468734" y="3429000"/>
            <a:ext cx="9254532" cy="1477328"/>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Atividade física está sujeita à influências sociais (Kim; SO, 2014), psicológicas (Anderson; Feldman, 2019) e ambientais (</a:t>
            </a:r>
            <a:r>
              <a:rPr lang="pt-BR" dirty="0" err="1">
                <a:latin typeface="Times New Roman" panose="02020603050405020304" pitchFamily="18" charset="0"/>
                <a:cs typeface="Times New Roman" panose="02020603050405020304" pitchFamily="18" charset="0"/>
              </a:rPr>
              <a:t>Cleland</a:t>
            </a:r>
            <a:r>
              <a:rPr lang="pt-BR" dirty="0">
                <a:latin typeface="Times New Roman" panose="02020603050405020304" pitchFamily="18" charset="0"/>
                <a:cs typeface="Times New Roman" panose="02020603050405020304" pitchFamily="18" charset="0"/>
              </a:rPr>
              <a:t> et al., 2019);</a:t>
            </a:r>
          </a:p>
          <a:p>
            <a:pPr algn="ctr"/>
            <a:r>
              <a:rPr lang="pt-BR" dirty="0">
                <a:latin typeface="Times New Roman" panose="02020603050405020304" pitchFamily="18" charset="0"/>
                <a:cs typeface="Times New Roman" panose="02020603050405020304" pitchFamily="18" charset="0"/>
              </a:rPr>
              <a:t>Atividade física pode ser pensada como uma matriz de estados estocásticos;</a:t>
            </a:r>
          </a:p>
          <a:p>
            <a:pPr algn="ctr"/>
            <a:r>
              <a:rPr lang="pt-BR" dirty="0">
                <a:latin typeface="Times New Roman" panose="02020603050405020304" pitchFamily="18" charset="0"/>
                <a:cs typeface="Times New Roman" panose="02020603050405020304" pitchFamily="18" charset="0"/>
              </a:rPr>
              <a:t>O uso da equação de </a:t>
            </a:r>
            <a:r>
              <a:rPr lang="pt-BR" dirty="0" err="1">
                <a:latin typeface="Times New Roman" panose="02020603050405020304" pitchFamily="18" charset="0"/>
                <a:cs typeface="Times New Roman" panose="02020603050405020304" pitchFamily="18" charset="0"/>
              </a:rPr>
              <a:t>Spearman</a:t>
            </a:r>
            <a:r>
              <a:rPr lang="pt-BR" dirty="0">
                <a:latin typeface="Times New Roman" panose="02020603050405020304" pitchFamily="18" charset="0"/>
                <a:cs typeface="Times New Roman" panose="02020603050405020304" pitchFamily="18" charset="0"/>
              </a:rPr>
              <a:t>-Brown se baseia apenas em estimativas de testes de interdependência e não nos fornece informações sobre a incerteza da medida. </a:t>
            </a:r>
          </a:p>
        </p:txBody>
      </p:sp>
    </p:spTree>
    <p:extLst>
      <p:ext uri="{BB962C8B-B14F-4D97-AF65-F5344CB8AC3E}">
        <p14:creationId xmlns:p14="http://schemas.microsoft.com/office/powerpoint/2010/main" val="205656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Efeito</a:t>
            </a:r>
            <a:r>
              <a:rPr lang="en-US" sz="4000" dirty="0">
                <a:latin typeface="Times New Roman"/>
                <a:cs typeface="Times New Roman"/>
              </a:rPr>
              <a:t> da </a:t>
            </a:r>
            <a:r>
              <a:rPr lang="en-US" sz="4000" dirty="0" err="1">
                <a:latin typeface="Times New Roman"/>
                <a:cs typeface="Times New Roman"/>
              </a:rPr>
              <a:t>sazonalidade</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a:t>
            </a:r>
            <a:r>
              <a:rPr lang="en-US" sz="4000" dirty="0" err="1">
                <a:latin typeface="Times New Roman"/>
                <a:cs typeface="Times New Roman"/>
              </a:rPr>
              <a:t>estimativas</a:t>
            </a:r>
            <a:r>
              <a:rPr lang="en-US" sz="4000" dirty="0">
                <a:latin typeface="Times New Roman"/>
                <a:cs typeface="Times New Roman"/>
              </a:rPr>
              <a:t> de </a:t>
            </a:r>
            <a:r>
              <a:rPr lang="en-US" sz="4000" dirty="0" err="1">
                <a:latin typeface="Times New Roman"/>
                <a:cs typeface="Times New Roman"/>
              </a:rPr>
              <a:t>atividade</a:t>
            </a:r>
            <a:r>
              <a:rPr lang="en-US" sz="4000" dirty="0">
                <a:latin typeface="Times New Roman"/>
                <a:cs typeface="Times New Roman"/>
              </a:rPr>
              <a:t> </a:t>
            </a:r>
            <a:r>
              <a:rPr lang="en-US" sz="4000" dirty="0" err="1">
                <a:latin typeface="Times New Roman"/>
                <a:cs typeface="Times New Roman"/>
              </a:rPr>
              <a:t>física</a:t>
            </a:r>
            <a:endParaRPr lang="en-US" dirty="0"/>
          </a:p>
        </p:txBody>
      </p:sp>
      <p:pic>
        <p:nvPicPr>
          <p:cNvPr id="3" name="Imagem 3" descr="Texto&#10;&#10;Descrição gerada automaticamente">
            <a:extLst>
              <a:ext uri="{FF2B5EF4-FFF2-40B4-BE49-F238E27FC236}">
                <a16:creationId xmlns:a16="http://schemas.microsoft.com/office/drawing/2014/main" id="{97FC440B-8660-3345-A54F-917C35ABCCA1}"/>
              </a:ext>
            </a:extLst>
          </p:cNvPr>
          <p:cNvPicPr>
            <a:picLocks noChangeAspect="1"/>
          </p:cNvPicPr>
          <p:nvPr/>
        </p:nvPicPr>
        <p:blipFill>
          <a:blip r:embed="rId2"/>
          <a:stretch>
            <a:fillRect/>
          </a:stretch>
        </p:blipFill>
        <p:spPr>
          <a:xfrm>
            <a:off x="201168" y="2525876"/>
            <a:ext cx="2825496" cy="2890533"/>
          </a:xfrm>
          <a:prstGeom prst="rect">
            <a:avLst/>
          </a:prstGeom>
        </p:spPr>
      </p:pic>
      <p:pic>
        <p:nvPicPr>
          <p:cNvPr id="5" name="Imagem 6" descr="Interface gráfica do usuário, Texto, Aplicativo&#10;&#10;Descrição gerada automaticamente">
            <a:extLst>
              <a:ext uri="{FF2B5EF4-FFF2-40B4-BE49-F238E27FC236}">
                <a16:creationId xmlns:a16="http://schemas.microsoft.com/office/drawing/2014/main" id="{84C3C274-982D-2275-6E06-570BC1806D04}"/>
              </a:ext>
            </a:extLst>
          </p:cNvPr>
          <p:cNvPicPr>
            <a:picLocks noChangeAspect="1"/>
          </p:cNvPicPr>
          <p:nvPr/>
        </p:nvPicPr>
        <p:blipFill>
          <a:blip r:embed="rId3"/>
          <a:stretch>
            <a:fillRect/>
          </a:stretch>
        </p:blipFill>
        <p:spPr>
          <a:xfrm>
            <a:off x="3191256" y="2763243"/>
            <a:ext cx="2825496" cy="2415799"/>
          </a:xfrm>
          <a:prstGeom prst="rect">
            <a:avLst/>
          </a:prstGeom>
        </p:spPr>
      </p:pic>
      <p:pic>
        <p:nvPicPr>
          <p:cNvPr id="6" name="Imagem 4" descr="Interface gráfica do usuário, Texto, Aplicativo, Email&#10;&#10;Descrição gerada automaticamente">
            <a:extLst>
              <a:ext uri="{FF2B5EF4-FFF2-40B4-BE49-F238E27FC236}">
                <a16:creationId xmlns:a16="http://schemas.microsoft.com/office/drawing/2014/main" id="{AFA0E463-DE17-2C70-3A0B-569008F1E8C1}"/>
              </a:ext>
            </a:extLst>
          </p:cNvPr>
          <p:cNvPicPr>
            <a:picLocks noChangeAspect="1"/>
          </p:cNvPicPr>
          <p:nvPr/>
        </p:nvPicPr>
        <p:blipFill>
          <a:blip r:embed="rId4"/>
          <a:stretch>
            <a:fillRect/>
          </a:stretch>
        </p:blipFill>
        <p:spPr>
          <a:xfrm>
            <a:off x="6181344" y="2787966"/>
            <a:ext cx="2825496" cy="2366352"/>
          </a:xfrm>
          <a:prstGeom prst="rect">
            <a:avLst/>
          </a:prstGeom>
        </p:spPr>
      </p:pic>
      <p:pic>
        <p:nvPicPr>
          <p:cNvPr id="7" name="Imagem 5" descr="Texto, Carta&#10;&#10;Descrição gerada automaticamente">
            <a:extLst>
              <a:ext uri="{FF2B5EF4-FFF2-40B4-BE49-F238E27FC236}">
                <a16:creationId xmlns:a16="http://schemas.microsoft.com/office/drawing/2014/main" id="{DEA3F2DA-7A5F-30C2-84BB-C18916C0DB7E}"/>
              </a:ext>
            </a:extLst>
          </p:cNvPr>
          <p:cNvPicPr>
            <a:picLocks noChangeAspect="1"/>
          </p:cNvPicPr>
          <p:nvPr/>
        </p:nvPicPr>
        <p:blipFill>
          <a:blip r:embed="rId5"/>
          <a:stretch>
            <a:fillRect/>
          </a:stretch>
        </p:blipFill>
        <p:spPr>
          <a:xfrm>
            <a:off x="9162288" y="2787965"/>
            <a:ext cx="2825496" cy="2366352"/>
          </a:xfrm>
          <a:prstGeom prst="rect">
            <a:avLst/>
          </a:prstGeom>
        </p:spPr>
      </p:pic>
    </p:spTree>
    <p:extLst>
      <p:ext uri="{BB962C8B-B14F-4D97-AF65-F5344CB8AC3E}">
        <p14:creationId xmlns:p14="http://schemas.microsoft.com/office/powerpoint/2010/main" val="3273152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Estudos</a:t>
            </a:r>
            <a:r>
              <a:rPr lang="en-US" sz="4000" dirty="0">
                <a:latin typeface="Times New Roman"/>
                <a:cs typeface="Times New Roman"/>
              </a:rPr>
              <a:t> com </a:t>
            </a:r>
            <a:r>
              <a:rPr lang="en-US" sz="4000" dirty="0" err="1">
                <a:latin typeface="Times New Roman"/>
                <a:cs typeface="Times New Roman"/>
              </a:rPr>
              <a:t>intervenção</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as </a:t>
            </a:r>
            <a:r>
              <a:rPr lang="en-US" sz="4000" dirty="0" err="1">
                <a:latin typeface="Times New Roman"/>
                <a:cs typeface="Times New Roman"/>
              </a:rPr>
              <a:t>estimativas</a:t>
            </a:r>
            <a:r>
              <a:rPr lang="en-US" sz="4000" dirty="0">
                <a:latin typeface="Times New Roman"/>
                <a:cs typeface="Times New Roman"/>
              </a:rPr>
              <a:t> de </a:t>
            </a:r>
            <a:r>
              <a:rPr lang="en-US" sz="4000" dirty="0" err="1">
                <a:latin typeface="Times New Roman"/>
                <a:cs typeface="Times New Roman"/>
              </a:rPr>
              <a:t>atividade</a:t>
            </a:r>
            <a:r>
              <a:rPr lang="en-US" sz="4000" dirty="0">
                <a:latin typeface="Times New Roman"/>
                <a:cs typeface="Times New Roman"/>
              </a:rPr>
              <a:t> </a:t>
            </a:r>
            <a:r>
              <a:rPr lang="en-US" sz="4000" dirty="0" err="1">
                <a:latin typeface="Times New Roman"/>
                <a:cs typeface="Times New Roman"/>
              </a:rPr>
              <a:t>física</a:t>
            </a:r>
            <a:endParaRPr lang="en-US" dirty="0"/>
          </a:p>
        </p:txBody>
      </p:sp>
      <p:pic>
        <p:nvPicPr>
          <p:cNvPr id="4" name="Imagem 4">
            <a:extLst>
              <a:ext uri="{FF2B5EF4-FFF2-40B4-BE49-F238E27FC236}">
                <a16:creationId xmlns:a16="http://schemas.microsoft.com/office/drawing/2014/main" id="{9EBB0B0B-F7B3-D5CE-87D3-EF0237369B69}"/>
              </a:ext>
            </a:extLst>
          </p:cNvPr>
          <p:cNvPicPr>
            <a:picLocks noChangeAspect="1"/>
          </p:cNvPicPr>
          <p:nvPr/>
        </p:nvPicPr>
        <p:blipFill>
          <a:blip r:embed="rId2"/>
          <a:stretch>
            <a:fillRect/>
          </a:stretch>
        </p:blipFill>
        <p:spPr>
          <a:xfrm>
            <a:off x="528538" y="2306481"/>
            <a:ext cx="3630641" cy="3022508"/>
          </a:xfrm>
          <a:prstGeom prst="rect">
            <a:avLst/>
          </a:prstGeom>
        </p:spPr>
      </p:pic>
      <p:pic>
        <p:nvPicPr>
          <p:cNvPr id="8" name="Imagem 3" descr="Texto&#10;&#10;Descrição gerada automaticamente">
            <a:extLst>
              <a:ext uri="{FF2B5EF4-FFF2-40B4-BE49-F238E27FC236}">
                <a16:creationId xmlns:a16="http://schemas.microsoft.com/office/drawing/2014/main" id="{86731AAD-0731-A047-D908-1AA79D8058DE}"/>
              </a:ext>
            </a:extLst>
          </p:cNvPr>
          <p:cNvPicPr>
            <a:picLocks noChangeAspect="1"/>
          </p:cNvPicPr>
          <p:nvPr/>
        </p:nvPicPr>
        <p:blipFill>
          <a:blip r:embed="rId3"/>
          <a:stretch>
            <a:fillRect/>
          </a:stretch>
        </p:blipFill>
        <p:spPr>
          <a:xfrm>
            <a:off x="4640075" y="2181392"/>
            <a:ext cx="3149961" cy="3272687"/>
          </a:xfrm>
          <a:prstGeom prst="rect">
            <a:avLst/>
          </a:prstGeom>
        </p:spPr>
      </p:pic>
      <p:pic>
        <p:nvPicPr>
          <p:cNvPr id="9" name="Picture 6">
            <a:extLst>
              <a:ext uri="{FF2B5EF4-FFF2-40B4-BE49-F238E27FC236}">
                <a16:creationId xmlns:a16="http://schemas.microsoft.com/office/drawing/2014/main" id="{9B764C43-B681-26B1-0045-CEDE2F3474CD}"/>
              </a:ext>
            </a:extLst>
          </p:cNvPr>
          <p:cNvPicPr>
            <a:picLocks noChangeAspect="1"/>
          </p:cNvPicPr>
          <p:nvPr/>
        </p:nvPicPr>
        <p:blipFill>
          <a:blip r:embed="rId4"/>
          <a:stretch>
            <a:fillRect/>
          </a:stretch>
        </p:blipFill>
        <p:spPr>
          <a:xfrm>
            <a:off x="7790036" y="2306481"/>
            <a:ext cx="3405287" cy="3024000"/>
          </a:xfrm>
          <a:prstGeom prst="rect">
            <a:avLst/>
          </a:prstGeom>
        </p:spPr>
      </p:pic>
      <p:pic>
        <p:nvPicPr>
          <p:cNvPr id="10" name="Picture 8">
            <a:extLst>
              <a:ext uri="{FF2B5EF4-FFF2-40B4-BE49-F238E27FC236}">
                <a16:creationId xmlns:a16="http://schemas.microsoft.com/office/drawing/2014/main" id="{82F948A1-16E2-98A8-2B02-57C42F412C32}"/>
              </a:ext>
            </a:extLst>
          </p:cNvPr>
          <p:cNvPicPr>
            <a:picLocks noChangeAspect="1"/>
          </p:cNvPicPr>
          <p:nvPr/>
        </p:nvPicPr>
        <p:blipFill>
          <a:blip r:embed="rId5"/>
          <a:stretch>
            <a:fillRect/>
          </a:stretch>
        </p:blipFill>
        <p:spPr>
          <a:xfrm>
            <a:off x="2343858" y="2304989"/>
            <a:ext cx="3447093" cy="3024000"/>
          </a:xfrm>
          <a:prstGeom prst="rect">
            <a:avLst/>
          </a:prstGeom>
        </p:spPr>
      </p:pic>
      <p:pic>
        <p:nvPicPr>
          <p:cNvPr id="11" name="Picture 11">
            <a:extLst>
              <a:ext uri="{FF2B5EF4-FFF2-40B4-BE49-F238E27FC236}">
                <a16:creationId xmlns:a16="http://schemas.microsoft.com/office/drawing/2014/main" id="{CD76F3ED-59C5-DF74-EEF8-49029F1CFE68}"/>
              </a:ext>
            </a:extLst>
          </p:cNvPr>
          <p:cNvPicPr>
            <a:picLocks noChangeAspect="1"/>
          </p:cNvPicPr>
          <p:nvPr/>
        </p:nvPicPr>
        <p:blipFill>
          <a:blip r:embed="rId6"/>
          <a:stretch>
            <a:fillRect/>
          </a:stretch>
        </p:blipFill>
        <p:spPr>
          <a:xfrm>
            <a:off x="6705657" y="2304989"/>
            <a:ext cx="3415918" cy="3024000"/>
          </a:xfrm>
          <a:prstGeom prst="rect">
            <a:avLst/>
          </a:prstGeom>
        </p:spPr>
      </p:pic>
    </p:spTree>
    <p:extLst>
      <p:ext uri="{BB962C8B-B14F-4D97-AF65-F5344CB8AC3E}">
        <p14:creationId xmlns:p14="http://schemas.microsoft.com/office/powerpoint/2010/main" val="15473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Perguntas</a:t>
            </a:r>
            <a:r>
              <a:rPr lang="en-US" sz="4000" dirty="0">
                <a:latin typeface="Times New Roman"/>
                <a:cs typeface="Times New Roman"/>
              </a:rPr>
              <a:t> do </a:t>
            </a:r>
            <a:r>
              <a:rPr lang="en-US" sz="4000" dirty="0" err="1">
                <a:latin typeface="Times New Roman"/>
                <a:cs typeface="Times New Roman"/>
              </a:rPr>
              <a:t>estudo</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1641231" y="2413337"/>
            <a:ext cx="8922936" cy="2031325"/>
          </a:xfrm>
          <a:prstGeom prst="rect">
            <a:avLst/>
          </a:prstGeom>
          <a:noFill/>
        </p:spPr>
        <p:txBody>
          <a:bodyPr wrap="square" rtlCol="0">
            <a:spAutoFit/>
          </a:bodyPr>
          <a:lstStyle/>
          <a:p>
            <a:r>
              <a:rPr lang="pt-BR" sz="1800" dirty="0">
                <a:effectLst/>
                <a:latin typeface="Times New Roman" panose="02020603050405020304" pitchFamily="18" charset="0"/>
                <a:ea typeface="Calibri" panose="020F0502020204030204" pitchFamily="34" charset="0"/>
                <a:cs typeface="Times New Roman" panose="02020603050405020304" pitchFamily="18" charset="0"/>
              </a:rPr>
              <a:t>1) Qual é o comportamento de estimativas da AF de indivíduos adultos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ao longo de diferentes semanas? 2) Qual é o nível de confiabilidade teste-reteste de estimativas da AF de indivíduos adultos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ao longo de 2 semanas? 3) Monitorar os indivíduos por um período superior à 1 (uma) semana melhora a confiabilidade teste-reteste dessas estimativas de AF? 4) Qual é o impacto da confiabilidade teste-reteste das estimativas de AF sobre a precisão destas estimativas realizadas para cada indivíduo em cada semana de monitoramento?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601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7 benefícios da atividade física no combate ao estresse - José Roberto  Marques - Presidente do IBC Coaching">
            <a:extLst>
              <a:ext uri="{FF2B5EF4-FFF2-40B4-BE49-F238E27FC236}">
                <a16:creationId xmlns:a16="http://schemas.microsoft.com/office/drawing/2014/main" id="{AC30B80B-09C8-32C2-2898-5A4382EB7BFD}"/>
              </a:ext>
            </a:extLst>
          </p:cNvPr>
          <p:cNvPicPr>
            <a:picLocks noChangeAspect="1"/>
          </p:cNvPicPr>
          <p:nvPr/>
        </p:nvPicPr>
        <p:blipFill>
          <a:blip r:embed="rId2"/>
          <a:stretch>
            <a:fillRect/>
          </a:stretch>
        </p:blipFill>
        <p:spPr>
          <a:xfrm>
            <a:off x="643467" y="866309"/>
            <a:ext cx="10905066" cy="5125381"/>
          </a:xfrm>
          <a:prstGeom prst="rect">
            <a:avLst/>
          </a:prstGeom>
        </p:spPr>
      </p:pic>
    </p:spTree>
    <p:extLst>
      <p:ext uri="{BB962C8B-B14F-4D97-AF65-F5344CB8AC3E}">
        <p14:creationId xmlns:p14="http://schemas.microsoft.com/office/powerpoint/2010/main" val="224637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Objetivo</a:t>
            </a:r>
            <a:r>
              <a:rPr lang="en-US" sz="4000" dirty="0">
                <a:latin typeface="Times New Roman"/>
                <a:cs typeface="Times New Roman"/>
              </a:rPr>
              <a:t> </a:t>
            </a:r>
            <a:r>
              <a:rPr lang="en-US" sz="4000" dirty="0" err="1">
                <a:latin typeface="Times New Roman"/>
                <a:cs typeface="Times New Roman"/>
              </a:rPr>
              <a:t>Geral</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1634532" y="2989552"/>
            <a:ext cx="8922936" cy="878895"/>
          </a:xfrm>
          <a:prstGeom prst="rect">
            <a:avLst/>
          </a:prstGeom>
          <a:noFill/>
        </p:spPr>
        <p:txBody>
          <a:bodyPr wrap="square" rtlCol="0">
            <a:spAutoFit/>
          </a:bodyPr>
          <a:lstStyle/>
          <a:p>
            <a:pPr indent="449580" algn="ctr">
              <a:lnSpc>
                <a:spcPct val="150000"/>
              </a:lnSpc>
              <a:spcAft>
                <a:spcPts val="800"/>
              </a:spcAft>
            </a:pPr>
            <a:r>
              <a:rPr lang="pt-BR" dirty="0">
                <a:latin typeface="Times New Roman" panose="02020603050405020304" pitchFamily="18" charset="0"/>
                <a:ea typeface="Calibri" panose="020F0502020204030204" pitchFamily="34" charset="0"/>
                <a:cs typeface="Times New Roman" panose="02020603050405020304" pitchFamily="18" charset="0"/>
              </a:rPr>
              <a:t>A</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nalisar a confiabilidade teste-reteste de estimativas de minutos de atividade física semanal em diferentes intensidades obtidas por meio do IPAQ e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em adultos.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912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Objetivos</a:t>
            </a:r>
            <a:r>
              <a:rPr lang="en-US" sz="4000" dirty="0">
                <a:latin typeface="Times New Roman"/>
                <a:cs typeface="Times New Roman"/>
              </a:rPr>
              <a:t> </a:t>
            </a:r>
            <a:r>
              <a:rPr lang="en-US" sz="4000" dirty="0" err="1">
                <a:latin typeface="Times New Roman"/>
                <a:cs typeface="Times New Roman"/>
              </a:rPr>
              <a:t>Específicos</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1634532" y="1950806"/>
            <a:ext cx="8922936" cy="2956387"/>
          </a:xfrm>
          <a:prstGeom prst="rect">
            <a:avLst/>
          </a:prstGeom>
          <a:noFill/>
        </p:spPr>
        <p:txBody>
          <a:bodyPr wrap="square" rtlCol="0">
            <a:spAutoFit/>
          </a:bodyPr>
          <a:lstStyle/>
          <a:p>
            <a:pPr indent="449580" algn="ctr">
              <a:lnSpc>
                <a:spcPct val="150000"/>
              </a:lnSpc>
              <a:spcAft>
                <a:spcPts val="800"/>
              </a:spcAft>
            </a:pPr>
            <a:r>
              <a:rPr lang="pt-BR" dirty="0">
                <a:latin typeface="Times New Roman" panose="02020603050405020304" pitchFamily="18" charset="0"/>
                <a:ea typeface="Calibri" panose="020F0502020204030204" pitchFamily="34" charset="0"/>
              </a:rPr>
              <a:t>V</a:t>
            </a:r>
            <a:r>
              <a:rPr lang="pt-BR" sz="1800" dirty="0">
                <a:effectLst/>
                <a:latin typeface="Times New Roman" panose="02020603050405020304" pitchFamily="18" charset="0"/>
                <a:ea typeface="Calibri" panose="020F0502020204030204" pitchFamily="34" charset="0"/>
              </a:rPr>
              <a:t>erificar o comportamento de estimativas da AF de indivíduos adultos obtidas por meio do IPAQ e </a:t>
            </a:r>
            <a:r>
              <a:rPr lang="pt-BR" sz="1800" i="1" dirty="0">
                <a:effectLst/>
                <a:latin typeface="Times New Roman" panose="02020603050405020304" pitchFamily="18" charset="0"/>
                <a:ea typeface="Calibri" panose="020F0502020204030204" pitchFamily="34" charset="0"/>
              </a:rPr>
              <a:t>smartphone</a:t>
            </a:r>
            <a:r>
              <a:rPr lang="pt-BR" sz="1800" dirty="0">
                <a:effectLst/>
                <a:latin typeface="Times New Roman" panose="02020603050405020304" pitchFamily="18" charset="0"/>
                <a:ea typeface="Calibri" panose="020F0502020204030204" pitchFamily="34" charset="0"/>
              </a:rPr>
              <a:t> ao longo de diferentes semanas; Verificar o grau de confiabilidade teste-reteste destas estimativas por meio do ICC e EPM; Comparar o grau de confiabilidade teste-reteste destas estimativas baseando-se em estimadores baseados em estimativas únicas e média das estimativas de 2 semanas; Verificar o impacto de um período de monitoramento superior à uma semana sobre estas medidas de confiabilidade e no nível de precisão das estimativas de AF realizadas para cada sujeito em cada semana de monitoramento</a:t>
            </a:r>
            <a:r>
              <a:rPr lang="pt-BR" sz="1800" i="1" dirty="0">
                <a:effectLst/>
                <a:latin typeface="Times New Roman" panose="02020603050405020304" pitchFamily="18" charset="0"/>
                <a:ea typeface="Calibri" panose="020F0502020204030204" pitchFamily="34" charset="0"/>
              </a:rPr>
              <a:t>.</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337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Hipóteses</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433753" y="1310519"/>
            <a:ext cx="11324493" cy="5547481"/>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H1: Para todas as intensidades de AF, as estimativas de tendência central das estimativas de AF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serão estatisticamente diferentes ao longo das diferentes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H2: O IPAQ e o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fornecem estimativas de minutos de AF semanal de baixa  confiabilidade quando baseadas em um período de monitoramento inferior a duas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H3: O IPAQ e o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fornecem estimativas de minutos de AF semanal de alto erro padrão quando baseadas em um período de monitoramento inferior a duas semanas; </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H4: A confiabilidade das estimativas de AF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é igual quando nos baseamos em estimadores baseados em estimativas únicas ou na média das estimativas de duas semanas;</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H5: A cada semana a mais de monitoramento, ocorre um aumento no coeficiente de correlação intraclasse de medida única (ICCMU) para todas as estimativas de minutos de AF semanal;</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H6: A cada semana a mais de monitoramento, ocorre um aumento no coeficiente de correlação intraclasse de média das medidas (ICCMM) para todas as estimativas de minutos de AF semanal;</a:t>
            </a:r>
          </a:p>
          <a:p>
            <a:pPr marL="342900" lvl="0" indent="-342900" algn="just">
              <a:lnSpc>
                <a:spcPct val="150000"/>
              </a:lnSpc>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H7: A cada semana a mais de monitoramento, ocorre uma redução no erro padrão da medida (EPM) baseado no coeficiente de correlação intraclasse para todas as estimativas de AF semanal;</a:t>
            </a:r>
          </a:p>
          <a:p>
            <a:pPr marL="342900" lvl="0" indent="-342900" algn="just">
              <a:lnSpc>
                <a:spcPct val="150000"/>
              </a:lnSpc>
              <a:spcAft>
                <a:spcPts val="800"/>
              </a:spcAft>
              <a:buFont typeface="Symbol" panose="05050102010706020507" pitchFamily="18" charset="2"/>
              <a:buChar char=""/>
            </a:pP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H8: A confiabilidade teste-reteste das estimativas de minutos de AF semanal obtidas por meio do IPAQ e </a:t>
            </a:r>
            <a:r>
              <a:rPr lang="pt-BR" sz="1400" i="1" dirty="0">
                <a:effectLst/>
                <a:latin typeface="Times New Roman" panose="02020603050405020304" pitchFamily="18" charset="0"/>
                <a:ea typeface="Calibri" panose="020F0502020204030204" pitchFamily="34" charset="0"/>
                <a:cs typeface="Times New Roman" panose="02020603050405020304" pitchFamily="18" charset="0"/>
              </a:rPr>
              <a:t>smartphone</a:t>
            </a:r>
            <a:r>
              <a:rPr lang="pt-BR" sz="1400" dirty="0">
                <a:effectLst/>
                <a:latin typeface="Times New Roman" panose="02020603050405020304" pitchFamily="18" charset="0"/>
                <a:ea typeface="Calibri" panose="020F0502020204030204" pitchFamily="34" charset="0"/>
                <a:cs typeface="Times New Roman" panose="02020603050405020304" pitchFamily="18" charset="0"/>
              </a:rPr>
              <a:t> impactam o nível de precisão das estimativas realizadas para cada sujeito em cada semana, sendo observado que, quanto maior a confiabilidade, menores os intervalos de confiança de 95% (95% IC) em torno destas estimativas.</a:t>
            </a:r>
          </a:p>
        </p:txBody>
      </p:sp>
    </p:spTree>
    <p:extLst>
      <p:ext uri="{BB962C8B-B14F-4D97-AF65-F5344CB8AC3E}">
        <p14:creationId xmlns:p14="http://schemas.microsoft.com/office/powerpoint/2010/main" val="361661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amostra</a:t>
            </a:r>
            <a:r>
              <a:rPr lang="en-US" sz="4000" dirty="0">
                <a:latin typeface="Times New Roman"/>
                <a:cs typeface="Times New Roman"/>
              </a:rPr>
              <a:t>)</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433753" y="1660823"/>
            <a:ext cx="11324493" cy="3807196"/>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400" dirty="0" err="1">
                <a:latin typeface="Times New Roman"/>
                <a:cs typeface="Times New Roman"/>
              </a:rPr>
              <a:t>Resolução</a:t>
            </a:r>
            <a:r>
              <a:rPr lang="en-US" sz="1400" dirty="0">
                <a:latin typeface="Times New Roman"/>
                <a:cs typeface="Times New Roman"/>
              </a:rPr>
              <a:t> 466/2012 do </a:t>
            </a:r>
            <a:r>
              <a:rPr lang="en-US" sz="1400" dirty="0" err="1">
                <a:latin typeface="Times New Roman"/>
                <a:cs typeface="Times New Roman"/>
              </a:rPr>
              <a:t>Ministério</a:t>
            </a:r>
            <a:r>
              <a:rPr lang="en-US" sz="1400" dirty="0">
                <a:latin typeface="Times New Roman"/>
                <a:cs typeface="Times New Roman"/>
              </a:rPr>
              <a:t> da </a:t>
            </a:r>
            <a:r>
              <a:rPr lang="en-US" sz="1400" dirty="0" err="1">
                <a:latin typeface="Times New Roman"/>
                <a:cs typeface="Times New Roman"/>
              </a:rPr>
              <a:t>Saúde</a:t>
            </a:r>
            <a:r>
              <a:rPr lang="en-US" sz="1400" dirty="0">
                <a:latin typeface="Times New Roman"/>
                <a:cs typeface="Times New Roman"/>
              </a:rPr>
              <a:t> e do </a:t>
            </a:r>
            <a:r>
              <a:rPr lang="en-US" sz="1400" dirty="0" err="1">
                <a:latin typeface="Times New Roman"/>
                <a:cs typeface="Times New Roman"/>
              </a:rPr>
              <a:t>Conselho</a:t>
            </a:r>
            <a:r>
              <a:rPr lang="en-US" sz="1400" dirty="0">
                <a:latin typeface="Times New Roman"/>
                <a:cs typeface="Times New Roman"/>
              </a:rPr>
              <a:t> Nacional da </a:t>
            </a:r>
            <a:r>
              <a:rPr lang="en-US" sz="1400" dirty="0" err="1">
                <a:latin typeface="Times New Roman"/>
                <a:cs typeface="Times New Roman"/>
              </a:rPr>
              <a:t>Saúde</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Aprovado</a:t>
            </a:r>
            <a:r>
              <a:rPr lang="en-US" sz="1400" dirty="0">
                <a:latin typeface="Times New Roman"/>
                <a:cs typeface="Times New Roman"/>
              </a:rPr>
              <a:t> </a:t>
            </a:r>
            <a:r>
              <a:rPr lang="en-US" sz="1400" dirty="0" err="1">
                <a:latin typeface="Times New Roman"/>
                <a:cs typeface="Times New Roman"/>
              </a:rPr>
              <a:t>pelo</a:t>
            </a:r>
            <a:r>
              <a:rPr lang="en-US" sz="1400" dirty="0">
                <a:latin typeface="Times New Roman"/>
                <a:cs typeface="Times New Roman"/>
              </a:rPr>
              <a:t> </a:t>
            </a:r>
            <a:r>
              <a:rPr lang="en-US" sz="1400" dirty="0" err="1">
                <a:latin typeface="Times New Roman"/>
                <a:cs typeface="Times New Roman"/>
              </a:rPr>
              <a:t>Comitê</a:t>
            </a:r>
            <a:r>
              <a:rPr lang="en-US" sz="1400" dirty="0">
                <a:latin typeface="Times New Roman"/>
                <a:cs typeface="Times New Roman"/>
              </a:rPr>
              <a:t> de </a:t>
            </a:r>
            <a:r>
              <a:rPr lang="en-US" sz="1400" dirty="0" err="1">
                <a:latin typeface="Times New Roman"/>
                <a:cs typeface="Times New Roman"/>
              </a:rPr>
              <a:t>ética</a:t>
            </a:r>
            <a:r>
              <a:rPr lang="en-US" sz="1400" dirty="0">
                <a:latin typeface="Times New Roman"/>
                <a:cs typeface="Times New Roman"/>
              </a:rPr>
              <a:t> da EACH-USP;</a:t>
            </a:r>
          </a:p>
          <a:p>
            <a:pPr indent="-228600">
              <a:lnSpc>
                <a:spcPct val="90000"/>
              </a:lnSpc>
              <a:spcAft>
                <a:spcPts val="600"/>
              </a:spcAft>
              <a:buFont typeface="Arial" panose="020B0604020202020204" pitchFamily="34" charset="0"/>
              <a:buChar char="•"/>
            </a:pPr>
            <a:r>
              <a:rPr lang="en-US" sz="1400" dirty="0">
                <a:latin typeface="Times New Roman"/>
                <a:cs typeface="Times New Roman"/>
              </a:rPr>
              <a:t>General Linear Mixed Model Power and Sample Size (GLIMMPSE);</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Poder</a:t>
            </a:r>
            <a:r>
              <a:rPr lang="en-US" sz="1400" dirty="0">
                <a:latin typeface="Times New Roman"/>
                <a:cs typeface="Times New Roman"/>
              </a:rPr>
              <a:t> </a:t>
            </a:r>
            <a:r>
              <a:rPr lang="en-US" sz="1400" dirty="0" err="1">
                <a:latin typeface="Times New Roman"/>
                <a:cs typeface="Times New Roman"/>
              </a:rPr>
              <a:t>mínimo</a:t>
            </a:r>
            <a:r>
              <a:rPr lang="en-US" sz="1400" dirty="0">
                <a:latin typeface="Times New Roman"/>
                <a:cs typeface="Times New Roman"/>
              </a:rPr>
              <a:t> (1 - β) de 80%;</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Erro</a:t>
            </a:r>
            <a:r>
              <a:rPr lang="en-US" sz="1400" dirty="0">
                <a:latin typeface="Times New Roman"/>
                <a:cs typeface="Times New Roman"/>
              </a:rPr>
              <a:t> </a:t>
            </a:r>
            <a:r>
              <a:rPr lang="en-US" sz="1400" dirty="0" err="1">
                <a:latin typeface="Times New Roman"/>
                <a:cs typeface="Times New Roman"/>
              </a:rPr>
              <a:t>padrão</a:t>
            </a:r>
            <a:r>
              <a:rPr lang="en-US" sz="1400" dirty="0">
                <a:latin typeface="Times New Roman"/>
                <a:cs typeface="Times New Roman"/>
              </a:rPr>
              <a:t> do </a:t>
            </a:r>
            <a:r>
              <a:rPr lang="en-US" sz="1400" dirty="0" err="1">
                <a:latin typeface="Times New Roman"/>
                <a:cs typeface="Times New Roman"/>
              </a:rPr>
              <a:t>tipo</a:t>
            </a:r>
            <a:r>
              <a:rPr lang="en-US" sz="1400" dirty="0">
                <a:latin typeface="Times New Roman"/>
                <a:cs typeface="Times New Roman"/>
              </a:rPr>
              <a:t> 1 (α) </a:t>
            </a:r>
            <a:r>
              <a:rPr lang="en-US" sz="1400" dirty="0" err="1">
                <a:latin typeface="Times New Roman"/>
                <a:cs typeface="Times New Roman"/>
              </a:rPr>
              <a:t>máximo</a:t>
            </a:r>
            <a:r>
              <a:rPr lang="en-US" sz="1400" dirty="0">
                <a:latin typeface="Times New Roman"/>
                <a:cs typeface="Times New Roman"/>
              </a:rPr>
              <a:t> de 5%;</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Hotelling</a:t>
            </a:r>
            <a:r>
              <a:rPr lang="en-US" sz="1400" dirty="0">
                <a:latin typeface="Times New Roman"/>
                <a:cs typeface="Times New Roman"/>
              </a:rPr>
              <a:t> Lawley Trace;</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Modelo</a:t>
            </a:r>
            <a:r>
              <a:rPr lang="en-US" sz="1400" dirty="0">
                <a:latin typeface="Times New Roman"/>
                <a:cs typeface="Times New Roman"/>
              </a:rPr>
              <a:t> Linear </a:t>
            </a:r>
            <a:r>
              <a:rPr lang="en-US" sz="1400" dirty="0" err="1">
                <a:latin typeface="Times New Roman"/>
                <a:cs typeface="Times New Roman"/>
              </a:rPr>
              <a:t>Generalizado</a:t>
            </a:r>
            <a:r>
              <a:rPr lang="en-US" sz="1400" dirty="0">
                <a:latin typeface="Times New Roman"/>
                <a:cs typeface="Times New Roman"/>
              </a:rPr>
              <a:t> Misto (GLMM);</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Efeito</a:t>
            </a:r>
            <a:r>
              <a:rPr lang="en-US" sz="1400" dirty="0">
                <a:latin typeface="Times New Roman"/>
                <a:cs typeface="Times New Roman"/>
              </a:rPr>
              <a:t> do tempo </a:t>
            </a:r>
            <a:r>
              <a:rPr lang="en-US" sz="1400" dirty="0" err="1">
                <a:latin typeface="Times New Roman"/>
                <a:cs typeface="Times New Roman"/>
              </a:rPr>
              <a:t>sobre</a:t>
            </a:r>
            <a:r>
              <a:rPr lang="en-US" sz="1400" dirty="0">
                <a:latin typeface="Times New Roman"/>
                <a:cs typeface="Times New Roman"/>
              </a:rPr>
              <a:t> a AF;</a:t>
            </a:r>
          </a:p>
          <a:p>
            <a:pPr indent="-228600">
              <a:lnSpc>
                <a:spcPct val="90000"/>
              </a:lnSpc>
              <a:spcAft>
                <a:spcPts val="600"/>
              </a:spcAft>
              <a:buFont typeface="Arial" panose="020B0604020202020204" pitchFamily="34" charset="0"/>
              <a:buChar char="•"/>
            </a:pPr>
            <a:r>
              <a:rPr lang="en-US" sz="1400" dirty="0">
                <a:latin typeface="Times New Roman"/>
                <a:cs typeface="Times New Roman"/>
              </a:rPr>
              <a:t>F.A no </a:t>
            </a:r>
            <a:r>
              <a:rPr lang="en-US" sz="1400" dirty="0" err="1">
                <a:latin typeface="Times New Roman"/>
                <a:cs typeface="Times New Roman"/>
              </a:rPr>
              <a:t>intercepto</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err="1">
                <a:latin typeface="Times New Roman"/>
                <a:cs typeface="Times New Roman"/>
              </a:rPr>
              <a:t>Estimativas</a:t>
            </a:r>
            <a:r>
              <a:rPr lang="en-US" sz="1400" dirty="0">
                <a:latin typeface="Times New Roman"/>
                <a:cs typeface="Times New Roman"/>
              </a:rPr>
              <a:t> de dados da </a:t>
            </a:r>
            <a:r>
              <a:rPr lang="en-US" sz="1400" dirty="0" err="1">
                <a:latin typeface="Times New Roman"/>
                <a:cs typeface="Times New Roman"/>
              </a:rPr>
              <a:t>fase</a:t>
            </a:r>
            <a:r>
              <a:rPr lang="en-US" sz="1400" dirty="0">
                <a:latin typeface="Times New Roman"/>
                <a:cs typeface="Times New Roman"/>
              </a:rPr>
              <a:t> </a:t>
            </a:r>
            <a:r>
              <a:rPr lang="en-US" sz="1400" dirty="0" err="1">
                <a:latin typeface="Times New Roman"/>
                <a:cs typeface="Times New Roman"/>
              </a:rPr>
              <a:t>piloto</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65 </a:t>
            </a:r>
            <a:r>
              <a:rPr lang="en-US" sz="1400" dirty="0" err="1">
                <a:latin typeface="Times New Roman"/>
                <a:cs typeface="Times New Roman"/>
              </a:rPr>
              <a:t>indivíduos</a:t>
            </a:r>
            <a:r>
              <a:rPr lang="en-US" sz="1400" dirty="0">
                <a:latin typeface="Times New Roman"/>
                <a:cs typeface="Times New Roman"/>
              </a:rPr>
              <a:t> (</a:t>
            </a:r>
            <a:r>
              <a:rPr lang="en-US" sz="1400" dirty="0" err="1">
                <a:latin typeface="Times New Roman"/>
                <a:cs typeface="Times New Roman"/>
              </a:rPr>
              <a:t>estimado</a:t>
            </a:r>
            <a:r>
              <a:rPr lang="en-US" sz="1400" dirty="0">
                <a:latin typeface="Times New Roman"/>
                <a:cs typeface="Times New Roman"/>
              </a:rPr>
              <a:t> a priori);</a:t>
            </a:r>
          </a:p>
          <a:p>
            <a:pPr indent="-228600">
              <a:lnSpc>
                <a:spcPct val="90000"/>
              </a:lnSpc>
              <a:spcAft>
                <a:spcPts val="600"/>
              </a:spcAft>
              <a:buFont typeface="Arial" panose="020B0604020202020204" pitchFamily="34" charset="0"/>
              <a:buChar char="•"/>
            </a:pPr>
            <a:r>
              <a:rPr lang="en-US" sz="1400" dirty="0">
                <a:latin typeface="Times New Roman"/>
                <a:cs typeface="Times New Roman"/>
              </a:rPr>
              <a:t>80 </a:t>
            </a:r>
            <a:r>
              <a:rPr lang="en-US" sz="1400" dirty="0" err="1">
                <a:latin typeface="Times New Roman"/>
                <a:cs typeface="Times New Roman"/>
              </a:rPr>
              <a:t>sujeitos</a:t>
            </a:r>
            <a:r>
              <a:rPr lang="en-US" sz="1400" dirty="0">
                <a:latin typeface="Times New Roman"/>
                <a:cs typeface="Times New Roman"/>
              </a:rPr>
              <a:t> </a:t>
            </a:r>
            <a:r>
              <a:rPr lang="en-US" sz="1400" dirty="0" err="1">
                <a:latin typeface="Times New Roman"/>
                <a:cs typeface="Times New Roman"/>
              </a:rPr>
              <a:t>recrutados</a:t>
            </a:r>
            <a:r>
              <a:rPr lang="en-US" sz="1400" dirty="0">
                <a:latin typeface="Times New Roman"/>
                <a:cs typeface="Times New Roman"/>
              </a:rPr>
              <a:t>, 64 </a:t>
            </a:r>
            <a:r>
              <a:rPr lang="en-US" sz="1400" dirty="0" err="1">
                <a:latin typeface="Times New Roman"/>
                <a:cs typeface="Times New Roman"/>
              </a:rPr>
              <a:t>completos</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18 à 44 </a:t>
            </a:r>
            <a:r>
              <a:rPr lang="en-US" sz="1400" dirty="0" err="1">
                <a:latin typeface="Times New Roman"/>
                <a:cs typeface="Times New Roman"/>
              </a:rPr>
              <a:t>anos</a:t>
            </a:r>
            <a:r>
              <a:rPr lang="en-US" sz="1400" dirty="0">
                <a:latin typeface="Times New Roman"/>
                <a:cs typeface="Times New Roman"/>
              </a:rPr>
              <a:t>;</a:t>
            </a:r>
          </a:p>
          <a:p>
            <a:pPr indent="-228600">
              <a:lnSpc>
                <a:spcPct val="90000"/>
              </a:lnSpc>
              <a:spcAft>
                <a:spcPts val="600"/>
              </a:spcAft>
              <a:buFont typeface="Arial" panose="020B0604020202020204" pitchFamily="34" charset="0"/>
              <a:buChar char="•"/>
            </a:pPr>
            <a:r>
              <a:rPr lang="en-US" sz="1400" dirty="0">
                <a:latin typeface="Times New Roman"/>
                <a:cs typeface="Times New Roman"/>
              </a:rPr>
              <a:t>TCLE e PAR-Q.</a:t>
            </a:r>
          </a:p>
        </p:txBody>
      </p:sp>
    </p:spTree>
    <p:extLst>
      <p:ext uri="{BB962C8B-B14F-4D97-AF65-F5344CB8AC3E}">
        <p14:creationId xmlns:p14="http://schemas.microsoft.com/office/powerpoint/2010/main" val="3636110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amostra</a:t>
            </a:r>
            <a:r>
              <a:rPr lang="en-US" sz="4000" dirty="0">
                <a:latin typeface="Times New Roman"/>
                <a:cs typeface="Times New Roman"/>
              </a:rPr>
              <a:t>)</a:t>
            </a:r>
            <a:endParaRPr lang="en-US" dirty="0"/>
          </a:p>
        </p:txBody>
      </p:sp>
      <p:sp>
        <p:nvSpPr>
          <p:cNvPr id="3" name="CaixaDeTexto 2">
            <a:extLst>
              <a:ext uri="{FF2B5EF4-FFF2-40B4-BE49-F238E27FC236}">
                <a16:creationId xmlns:a16="http://schemas.microsoft.com/office/drawing/2014/main" id="{676C628A-C71E-DE1E-8A52-0B93DBC7EABC}"/>
              </a:ext>
            </a:extLst>
          </p:cNvPr>
          <p:cNvSpPr txBox="1"/>
          <p:nvPr/>
        </p:nvSpPr>
        <p:spPr>
          <a:xfrm>
            <a:off x="433753" y="3429000"/>
            <a:ext cx="11324493" cy="944874"/>
          </a:xfrm>
          <a:prstGeom prst="rect">
            <a:avLst/>
          </a:prstGeom>
          <a:noFill/>
        </p:spPr>
        <p:txBody>
          <a:bodyPr wrap="square" rtlCol="0">
            <a:spAutoFit/>
          </a:bodyPr>
          <a:lstStyle/>
          <a:p>
            <a:pPr indent="-228600">
              <a:lnSpc>
                <a:spcPct val="90000"/>
              </a:lnSpc>
              <a:spcAft>
                <a:spcPts val="600"/>
              </a:spcAft>
              <a:buFont typeface="Arial" panose="020B0604020202020204" pitchFamily="34" charset="0"/>
              <a:buChar char="•"/>
            </a:pPr>
            <a:r>
              <a:rPr lang="en-US" sz="1400" dirty="0" err="1">
                <a:latin typeface="Times New Roman"/>
                <a:cs typeface="Times New Roman"/>
              </a:rPr>
              <a:t>Critérios</a:t>
            </a:r>
            <a:r>
              <a:rPr lang="en-US" sz="1400" dirty="0">
                <a:latin typeface="Times New Roman"/>
                <a:cs typeface="Times New Roman"/>
              </a:rPr>
              <a:t> de </a:t>
            </a:r>
            <a:r>
              <a:rPr lang="en-US" sz="1400" dirty="0" err="1">
                <a:latin typeface="Times New Roman"/>
                <a:cs typeface="Times New Roman"/>
              </a:rPr>
              <a:t>inclusão</a:t>
            </a:r>
            <a:r>
              <a:rPr lang="en-US" sz="1400" dirty="0">
                <a:latin typeface="Times New Roman"/>
                <a:cs typeface="Times New Roman"/>
              </a:rPr>
              <a:t>: </a:t>
            </a:r>
            <a:r>
              <a:rPr lang="pt-BR" sz="1400" dirty="0">
                <a:latin typeface="Times New Roman"/>
                <a:cs typeface="Times New Roman"/>
              </a:rPr>
              <a:t>idade entre 19 e 44 anos, sem condição de saúde adversa, possuir um smartphone com sistema Android &gt; 6, fazer uso de seu smartphone por um período &gt; 10 horas por dia, não ter um dispositivo da marca Xiaomi (com base no estudo piloto).</a:t>
            </a:r>
          </a:p>
          <a:p>
            <a:pPr indent="-228600">
              <a:lnSpc>
                <a:spcPct val="90000"/>
              </a:lnSpc>
              <a:spcAft>
                <a:spcPts val="600"/>
              </a:spcAft>
              <a:buFont typeface="Arial" panose="020B0604020202020204" pitchFamily="34" charset="0"/>
              <a:buChar char="•"/>
            </a:pPr>
            <a:r>
              <a:rPr lang="pt-BR" sz="1400" dirty="0">
                <a:latin typeface="Times New Roman"/>
                <a:cs typeface="Times New Roman"/>
              </a:rPr>
              <a:t>Critérios de exclusão: apresentaram complicações de saúde adversas, incompatibilidade de software, vivenciaram mudança na rotina, não adaptou ao monitoramento.</a:t>
            </a:r>
            <a:endParaRPr lang="en-US" sz="1400" dirty="0">
              <a:latin typeface="Times New Roman"/>
              <a:cs typeface="Times New Roman"/>
            </a:endParaRPr>
          </a:p>
        </p:txBody>
      </p:sp>
    </p:spTree>
    <p:extLst>
      <p:ext uri="{BB962C8B-B14F-4D97-AF65-F5344CB8AC3E}">
        <p14:creationId xmlns:p14="http://schemas.microsoft.com/office/powerpoint/2010/main" val="1687023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desenho</a:t>
            </a:r>
            <a:r>
              <a:rPr lang="en-US" sz="4000" dirty="0">
                <a:latin typeface="Times New Roman"/>
                <a:cs typeface="Times New Roman"/>
              </a:rPr>
              <a:t> experimental – </a:t>
            </a:r>
            <a:r>
              <a:rPr lang="en-US" sz="4000" dirty="0" err="1">
                <a:latin typeface="Times New Roman"/>
                <a:cs typeface="Times New Roman"/>
              </a:rPr>
              <a:t>fase</a:t>
            </a:r>
            <a:r>
              <a:rPr lang="en-US" sz="4000" dirty="0">
                <a:latin typeface="Times New Roman"/>
                <a:cs typeface="Times New Roman"/>
              </a:rPr>
              <a:t> principal)</a:t>
            </a:r>
            <a:endParaRPr lang="en-US" dirty="0"/>
          </a:p>
        </p:txBody>
      </p:sp>
      <p:pic>
        <p:nvPicPr>
          <p:cNvPr id="5" name="Imagem 4">
            <a:extLst>
              <a:ext uri="{FF2B5EF4-FFF2-40B4-BE49-F238E27FC236}">
                <a16:creationId xmlns:a16="http://schemas.microsoft.com/office/drawing/2014/main" id="{50E85469-C2CC-8902-FAA0-CCAE12BA84B8}"/>
              </a:ext>
            </a:extLst>
          </p:cNvPr>
          <p:cNvPicPr>
            <a:picLocks noChangeAspect="1"/>
          </p:cNvPicPr>
          <p:nvPr/>
        </p:nvPicPr>
        <p:blipFill>
          <a:blip r:embed="rId2"/>
          <a:stretch>
            <a:fillRect/>
          </a:stretch>
        </p:blipFill>
        <p:spPr>
          <a:xfrm>
            <a:off x="1502170" y="1712774"/>
            <a:ext cx="9187659" cy="4577452"/>
          </a:xfrm>
          <a:prstGeom prst="rect">
            <a:avLst/>
          </a:prstGeom>
        </p:spPr>
      </p:pic>
    </p:spTree>
    <p:extLst>
      <p:ext uri="{BB962C8B-B14F-4D97-AF65-F5344CB8AC3E}">
        <p14:creationId xmlns:p14="http://schemas.microsoft.com/office/powerpoint/2010/main" val="3846857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instrumentos</a:t>
            </a:r>
            <a:r>
              <a:rPr lang="en-US" sz="4000" dirty="0">
                <a:latin typeface="Times New Roman"/>
                <a:cs typeface="Times New Roman"/>
              </a:rPr>
              <a:t>)</a:t>
            </a:r>
            <a:endParaRPr lang="en-US" dirty="0"/>
          </a:p>
        </p:txBody>
      </p:sp>
      <p:sp>
        <p:nvSpPr>
          <p:cNvPr id="3" name="CaixaDeTexto 2">
            <a:extLst>
              <a:ext uri="{FF2B5EF4-FFF2-40B4-BE49-F238E27FC236}">
                <a16:creationId xmlns:a16="http://schemas.microsoft.com/office/drawing/2014/main" id="{B4DE5E42-589A-8602-32BE-C2C20350BBEE}"/>
              </a:ext>
            </a:extLst>
          </p:cNvPr>
          <p:cNvSpPr txBox="1"/>
          <p:nvPr/>
        </p:nvSpPr>
        <p:spPr>
          <a:xfrm>
            <a:off x="1191237" y="2690336"/>
            <a:ext cx="9546671" cy="2308324"/>
          </a:xfrm>
          <a:prstGeom prst="rect">
            <a:avLst/>
          </a:prstGeom>
          <a:noFill/>
        </p:spPr>
        <p:txBody>
          <a:bodyPr wrap="square" rtlCol="0">
            <a:spAutoFit/>
          </a:bodyPr>
          <a:lstStyle/>
          <a:p>
            <a:pPr algn="ctr"/>
            <a:r>
              <a:rPr lang="pt-BR" dirty="0"/>
              <a:t>Idade;</a:t>
            </a:r>
          </a:p>
          <a:p>
            <a:pPr algn="ctr"/>
            <a:r>
              <a:rPr lang="pt-BR" dirty="0"/>
              <a:t>Estado de residência;</a:t>
            </a:r>
          </a:p>
          <a:p>
            <a:pPr algn="ctr"/>
            <a:r>
              <a:rPr lang="pt-BR" dirty="0"/>
              <a:t>Sexo;</a:t>
            </a:r>
          </a:p>
          <a:p>
            <a:pPr algn="ctr"/>
            <a:r>
              <a:rPr lang="pt-BR" dirty="0"/>
              <a:t>Nível de escolaridade;</a:t>
            </a:r>
          </a:p>
          <a:p>
            <a:pPr algn="ctr"/>
            <a:r>
              <a:rPr lang="pt-BR" dirty="0"/>
              <a:t>Vínculo empregatício;</a:t>
            </a:r>
          </a:p>
          <a:p>
            <a:pPr algn="ctr"/>
            <a:r>
              <a:rPr lang="pt-BR" dirty="0"/>
              <a:t>Estatura;</a:t>
            </a:r>
          </a:p>
          <a:p>
            <a:pPr algn="ctr"/>
            <a:r>
              <a:rPr lang="pt-BR" dirty="0"/>
              <a:t>Massa corporal;</a:t>
            </a:r>
          </a:p>
          <a:p>
            <a:pPr algn="ctr"/>
            <a:r>
              <a:rPr lang="pt-BR" dirty="0"/>
              <a:t>Índice de massa corporal;</a:t>
            </a:r>
          </a:p>
        </p:txBody>
      </p:sp>
    </p:spTree>
    <p:extLst>
      <p:ext uri="{BB962C8B-B14F-4D97-AF65-F5344CB8AC3E}">
        <p14:creationId xmlns:p14="http://schemas.microsoft.com/office/powerpoint/2010/main" val="4242822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instrumentos</a:t>
            </a:r>
            <a:r>
              <a:rPr lang="en-US" sz="4000" dirty="0">
                <a:latin typeface="Times New Roman"/>
                <a:cs typeface="Times New Roman"/>
              </a:rPr>
              <a:t>)</a:t>
            </a:r>
            <a:endParaRPr lang="en-US" dirty="0"/>
          </a:p>
        </p:txBody>
      </p:sp>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81602" y="1780090"/>
            <a:ext cx="2279302" cy="3188173"/>
          </a:xfrm>
          <a:prstGeom prst="rect">
            <a:avLst/>
          </a:prstGeom>
        </p:spPr>
      </p:pic>
      <p:pic>
        <p:nvPicPr>
          <p:cNvPr id="5" name="Imagem 4" descr="Texto&#10;&#10;Descrição gerada automaticamente">
            <a:extLst>
              <a:ext uri="{FF2B5EF4-FFF2-40B4-BE49-F238E27FC236}">
                <a16:creationId xmlns:a16="http://schemas.microsoft.com/office/drawing/2014/main" id="{C0E4531D-742E-6ECD-0F0F-3CF37C3438B5}"/>
              </a:ext>
            </a:extLst>
          </p:cNvPr>
          <p:cNvPicPr>
            <a:picLocks noChangeAspect="1"/>
          </p:cNvPicPr>
          <p:nvPr/>
        </p:nvPicPr>
        <p:blipFill>
          <a:blip r:embed="rId3"/>
          <a:stretch>
            <a:fillRect/>
          </a:stretch>
        </p:blipFill>
        <p:spPr>
          <a:xfrm>
            <a:off x="6037267" y="1889735"/>
            <a:ext cx="5120105" cy="3078528"/>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9165290" y="6426866"/>
            <a:ext cx="29148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0719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instrumentos</a:t>
            </a:r>
            <a:r>
              <a:rPr lang="en-US" sz="4000" dirty="0">
                <a:latin typeface="Times New Roman"/>
                <a:cs typeface="Times New Roman"/>
              </a:rPr>
              <a:t>)</a:t>
            </a:r>
            <a:endParaRPr lang="en-US" dirty="0"/>
          </a:p>
        </p:txBody>
      </p:sp>
      <p:pic>
        <p:nvPicPr>
          <p:cNvPr id="4" name="Imagem 3" descr="Diagrama&#10;&#10;Descrição gerada automaticamente">
            <a:extLst>
              <a:ext uri="{FF2B5EF4-FFF2-40B4-BE49-F238E27FC236}">
                <a16:creationId xmlns:a16="http://schemas.microsoft.com/office/drawing/2014/main" id="{55F606E4-FC08-E686-7AC7-386FA1965A87}"/>
              </a:ext>
            </a:extLst>
          </p:cNvPr>
          <p:cNvPicPr>
            <a:picLocks noChangeAspect="1"/>
          </p:cNvPicPr>
          <p:nvPr/>
        </p:nvPicPr>
        <p:blipFill>
          <a:blip r:embed="rId2"/>
          <a:stretch>
            <a:fillRect/>
          </a:stretch>
        </p:blipFill>
        <p:spPr>
          <a:xfrm>
            <a:off x="1731268" y="1834913"/>
            <a:ext cx="2279302" cy="3188173"/>
          </a:xfrm>
          <a:prstGeom prst="rect">
            <a:avLst/>
          </a:prstGeom>
        </p:spPr>
      </p:pic>
      <p:sp>
        <p:nvSpPr>
          <p:cNvPr id="6" name="CaixaDeTexto 5">
            <a:extLst>
              <a:ext uri="{FF2B5EF4-FFF2-40B4-BE49-F238E27FC236}">
                <a16:creationId xmlns:a16="http://schemas.microsoft.com/office/drawing/2014/main" id="{CAAFFD3F-E873-7AF8-154A-5A1642490E84}"/>
              </a:ext>
            </a:extLst>
          </p:cNvPr>
          <p:cNvSpPr txBox="1"/>
          <p:nvPr/>
        </p:nvSpPr>
        <p:spPr>
          <a:xfrm>
            <a:off x="10750809" y="6426866"/>
            <a:ext cx="13628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Ishizaki</a:t>
            </a:r>
            <a:r>
              <a:rPr lang="pt-BR" sz="1400" dirty="0">
                <a:latin typeface="Times New Roman" panose="02020603050405020304" pitchFamily="18" charset="0"/>
                <a:ea typeface="+mn-lt"/>
                <a:cs typeface="Times New Roman" panose="02020603050405020304" pitchFamily="18" charset="0"/>
              </a:rPr>
              <a:t>, 2013) </a:t>
            </a:r>
            <a:endParaRPr lang="pt-BR" sz="1400" dirty="0">
              <a:latin typeface="Times New Roman" panose="02020603050405020304" pitchFamily="18" charset="0"/>
              <a:cs typeface="Times New Roman" panose="02020603050405020304" pitchFamily="18" charset="0"/>
            </a:endParaRPr>
          </a:p>
        </p:txBody>
      </p:sp>
      <p:sp>
        <p:nvSpPr>
          <p:cNvPr id="3" name="CaixaDeTexto 2">
            <a:extLst>
              <a:ext uri="{FF2B5EF4-FFF2-40B4-BE49-F238E27FC236}">
                <a16:creationId xmlns:a16="http://schemas.microsoft.com/office/drawing/2014/main" id="{96EF87AE-DE21-17C9-0DD7-B94A5F629644}"/>
              </a:ext>
            </a:extLst>
          </p:cNvPr>
          <p:cNvSpPr txBox="1"/>
          <p:nvPr/>
        </p:nvSpPr>
        <p:spPr>
          <a:xfrm>
            <a:off x="5268286" y="2155971"/>
            <a:ext cx="5721292" cy="2862322"/>
          </a:xfrm>
          <a:prstGeom prst="rect">
            <a:avLst/>
          </a:prstGeom>
          <a:noFill/>
        </p:spPr>
        <p:txBody>
          <a:bodyPr wrap="square" rtlCol="0">
            <a:spAutoFit/>
          </a:bodyPr>
          <a:lstStyle/>
          <a:p>
            <a:r>
              <a:rPr lang="pt-BR" dirty="0"/>
              <a:t>500 Hz;</a:t>
            </a:r>
          </a:p>
          <a:p>
            <a:r>
              <a:rPr lang="pt-BR" dirty="0"/>
              <a:t>Subamostrado a cada 1 minuto (média);</a:t>
            </a:r>
          </a:p>
          <a:p>
            <a:r>
              <a:rPr lang="pt-BR" dirty="0"/>
              <a:t>Filtro digital </a:t>
            </a:r>
            <a:r>
              <a:rPr lang="pt-BR" dirty="0" err="1"/>
              <a:t>Butterworth</a:t>
            </a:r>
            <a:r>
              <a:rPr lang="pt-BR" dirty="0"/>
              <a:t> passa baixo de 4˚ ordem (entre 3 a 4 Hz);</a:t>
            </a:r>
          </a:p>
          <a:p>
            <a:r>
              <a:rPr lang="pt-BR" dirty="0"/>
              <a:t>Suavizado por meio da técnica </a:t>
            </a:r>
            <a:r>
              <a:rPr lang="pt-BR" dirty="0" err="1"/>
              <a:t>spline-smoothing</a:t>
            </a:r>
            <a:r>
              <a:rPr lang="pt-BR" dirty="0"/>
              <a:t> de ordem 3 com fator de suavização de 0.2;</a:t>
            </a:r>
          </a:p>
          <a:p>
            <a:r>
              <a:rPr lang="pt-BR" dirty="0"/>
              <a:t>Dados enviados ao servidor e exportados para o cálculo do vetor magnitude de aceleração;</a:t>
            </a:r>
          </a:p>
          <a:p>
            <a:r>
              <a:rPr lang="pt-BR" dirty="0"/>
              <a:t>Ponto de corte para acelerômetros triaxiais </a:t>
            </a:r>
            <a:r>
              <a:rPr lang="en-US" dirty="0"/>
              <a:t>(SASAKI et al., 2017; SASAKI; JOHN; FREEDSON, 2011)</a:t>
            </a:r>
            <a:r>
              <a:rPr lang="pt-BR" dirty="0"/>
              <a:t>.</a:t>
            </a:r>
          </a:p>
        </p:txBody>
      </p:sp>
      <p:pic>
        <p:nvPicPr>
          <p:cNvPr id="7" name="Imagem 5">
            <a:extLst>
              <a:ext uri="{FF2B5EF4-FFF2-40B4-BE49-F238E27FC236}">
                <a16:creationId xmlns:a16="http://schemas.microsoft.com/office/drawing/2014/main" id="{76B1D0B3-D40C-3AE6-FFD8-078B6EDD71EC}"/>
              </a:ext>
            </a:extLst>
          </p:cNvPr>
          <p:cNvPicPr>
            <a:picLocks noChangeAspect="1"/>
          </p:cNvPicPr>
          <p:nvPr/>
        </p:nvPicPr>
        <p:blipFill>
          <a:blip r:embed="rId3"/>
          <a:stretch>
            <a:fillRect/>
          </a:stretch>
        </p:blipFill>
        <p:spPr>
          <a:xfrm>
            <a:off x="6757332" y="5018293"/>
            <a:ext cx="2743200" cy="423546"/>
          </a:xfrm>
          <a:prstGeom prst="rect">
            <a:avLst/>
          </a:prstGeom>
        </p:spPr>
      </p:pic>
    </p:spTree>
    <p:extLst>
      <p:ext uri="{BB962C8B-B14F-4D97-AF65-F5344CB8AC3E}">
        <p14:creationId xmlns:p14="http://schemas.microsoft.com/office/powerpoint/2010/main" val="166541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instrumentos</a:t>
            </a:r>
            <a:r>
              <a:rPr lang="en-US" sz="4000" dirty="0">
                <a:latin typeface="Times New Roman"/>
                <a:cs typeface="Times New Roman"/>
              </a:rPr>
              <a:t>)</a:t>
            </a:r>
            <a:endParaRPr lang="en-US" dirty="0"/>
          </a:p>
        </p:txBody>
      </p:sp>
      <p:sp>
        <p:nvSpPr>
          <p:cNvPr id="3" name="CaixaDeTexto 2">
            <a:extLst>
              <a:ext uri="{FF2B5EF4-FFF2-40B4-BE49-F238E27FC236}">
                <a16:creationId xmlns:a16="http://schemas.microsoft.com/office/drawing/2014/main" id="{96EF87AE-DE21-17C9-0DD7-B94A5F629644}"/>
              </a:ext>
            </a:extLst>
          </p:cNvPr>
          <p:cNvSpPr txBox="1"/>
          <p:nvPr/>
        </p:nvSpPr>
        <p:spPr>
          <a:xfrm>
            <a:off x="5986955" y="2865296"/>
            <a:ext cx="5721292" cy="1477328"/>
          </a:xfrm>
          <a:prstGeom prst="rect">
            <a:avLst/>
          </a:prstGeom>
          <a:noFill/>
        </p:spPr>
        <p:txBody>
          <a:bodyPr wrap="square" rtlCol="0">
            <a:spAutoFit/>
          </a:bodyPr>
          <a:lstStyle/>
          <a:p>
            <a:pPr algn="ctr"/>
            <a:r>
              <a:rPr lang="pt-BR" dirty="0"/>
              <a:t>Via Google </a:t>
            </a:r>
            <a:r>
              <a:rPr lang="pt-BR" dirty="0" err="1"/>
              <a:t>forms</a:t>
            </a:r>
            <a:r>
              <a:rPr lang="pt-BR" dirty="0"/>
              <a:t>;</a:t>
            </a:r>
          </a:p>
          <a:p>
            <a:pPr algn="ctr"/>
            <a:r>
              <a:rPr lang="pt-BR" dirty="0"/>
              <a:t>27 questões;</a:t>
            </a:r>
          </a:p>
          <a:p>
            <a:pPr algn="ctr"/>
            <a:r>
              <a:rPr lang="pt-BR" dirty="0"/>
              <a:t>Frequência e tempo semanal;</a:t>
            </a:r>
          </a:p>
          <a:p>
            <a:pPr algn="ctr"/>
            <a:r>
              <a:rPr lang="pt-BR" dirty="0"/>
              <a:t>Tempo semanal = frequência x tempo;</a:t>
            </a:r>
          </a:p>
          <a:p>
            <a:pPr algn="ctr"/>
            <a:r>
              <a:rPr lang="pt-BR" dirty="0"/>
              <a:t>IPAQ </a:t>
            </a:r>
            <a:r>
              <a:rPr lang="pt-BR" dirty="0" err="1"/>
              <a:t>serearch</a:t>
            </a:r>
            <a:r>
              <a:rPr lang="pt-BR" dirty="0"/>
              <a:t> </a:t>
            </a:r>
            <a:r>
              <a:rPr lang="pt-BR" dirty="0" err="1"/>
              <a:t>comittee</a:t>
            </a:r>
            <a:r>
              <a:rPr lang="pt-BR" dirty="0"/>
              <a:t>.</a:t>
            </a:r>
          </a:p>
        </p:txBody>
      </p:sp>
      <p:pic>
        <p:nvPicPr>
          <p:cNvPr id="5" name="Imagem 4" descr="Texto&#10;&#10;Descrição gerada automaticamente">
            <a:extLst>
              <a:ext uri="{FF2B5EF4-FFF2-40B4-BE49-F238E27FC236}">
                <a16:creationId xmlns:a16="http://schemas.microsoft.com/office/drawing/2014/main" id="{50475277-F1B9-C23C-857E-422B2DFED317}"/>
              </a:ext>
            </a:extLst>
          </p:cNvPr>
          <p:cNvPicPr>
            <a:picLocks noChangeAspect="1"/>
          </p:cNvPicPr>
          <p:nvPr/>
        </p:nvPicPr>
        <p:blipFill>
          <a:blip r:embed="rId2"/>
          <a:stretch>
            <a:fillRect/>
          </a:stretch>
        </p:blipFill>
        <p:spPr>
          <a:xfrm>
            <a:off x="483753" y="2047868"/>
            <a:ext cx="5120105" cy="3078528"/>
          </a:xfrm>
          <a:prstGeom prst="rect">
            <a:avLst/>
          </a:prstGeom>
        </p:spPr>
      </p:pic>
      <p:sp>
        <p:nvSpPr>
          <p:cNvPr id="8" name="CaixaDeTexto 7">
            <a:extLst>
              <a:ext uri="{FF2B5EF4-FFF2-40B4-BE49-F238E27FC236}">
                <a16:creationId xmlns:a16="http://schemas.microsoft.com/office/drawing/2014/main" id="{B13672DD-1088-30C8-212D-745B923272F5}"/>
              </a:ext>
            </a:extLst>
          </p:cNvPr>
          <p:cNvSpPr txBox="1"/>
          <p:nvPr/>
        </p:nvSpPr>
        <p:spPr>
          <a:xfrm>
            <a:off x="7986319" y="6418477"/>
            <a:ext cx="41106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Matsudo</a:t>
            </a:r>
            <a:r>
              <a:rPr lang="pt-BR" sz="1400" dirty="0">
                <a:latin typeface="Times New Roman" panose="02020603050405020304" pitchFamily="18" charset="0"/>
                <a:ea typeface="+mn-lt"/>
                <a:cs typeface="Times New Roman" panose="02020603050405020304" pitchFamily="18" charset="0"/>
              </a:rPr>
              <a:t> et. al, 2012; IPAQ </a:t>
            </a:r>
            <a:r>
              <a:rPr lang="pt-BR" sz="1400" dirty="0" err="1">
                <a:latin typeface="Times New Roman" panose="02020603050405020304" pitchFamily="18" charset="0"/>
                <a:ea typeface="+mn-lt"/>
                <a:cs typeface="Times New Roman" panose="02020603050405020304" pitchFamily="18" charset="0"/>
              </a:rPr>
              <a:t>research</a:t>
            </a:r>
            <a:r>
              <a:rPr lang="pt-BR" sz="1400" dirty="0">
                <a:latin typeface="Times New Roman" panose="02020603050405020304" pitchFamily="18" charset="0"/>
                <a:ea typeface="+mn-lt"/>
                <a:cs typeface="Times New Roman" panose="02020603050405020304" pitchFamily="18" charset="0"/>
              </a:rPr>
              <a:t> </a:t>
            </a:r>
            <a:r>
              <a:rPr lang="pt-BR" sz="1400" dirty="0" err="1">
                <a:latin typeface="Times New Roman" panose="02020603050405020304" pitchFamily="18" charset="0"/>
                <a:ea typeface="+mn-lt"/>
                <a:cs typeface="Times New Roman" panose="02020603050405020304" pitchFamily="18" charset="0"/>
              </a:rPr>
              <a:t>comittee</a:t>
            </a:r>
            <a:r>
              <a:rPr lang="pt-BR" sz="1400" dirty="0">
                <a:latin typeface="Times New Roman" panose="02020603050405020304" pitchFamily="18" charset="0"/>
                <a:ea typeface="+mn-lt"/>
                <a:cs typeface="Times New Roman" panose="02020603050405020304" pitchFamily="18" charset="0"/>
              </a:rPr>
              <a:t>, 2005) </a:t>
            </a:r>
            <a:endParaRPr lang="pt-BR" sz="1400" dirty="0">
              <a:latin typeface="Times New Roman" panose="02020603050405020304" pitchFamily="18" charset="0"/>
              <a:cs typeface="Times New Roman" panose="02020603050405020304" pitchFamily="18" charset="0"/>
            </a:endParaRPr>
          </a:p>
        </p:txBody>
      </p:sp>
      <p:sp>
        <p:nvSpPr>
          <p:cNvPr id="9" name="CaixaDeTexto 8">
            <a:extLst>
              <a:ext uri="{FF2B5EF4-FFF2-40B4-BE49-F238E27FC236}">
                <a16:creationId xmlns:a16="http://schemas.microsoft.com/office/drawing/2014/main" id="{FD2D87C6-A8C7-B235-4E26-4CD969B84E06}"/>
              </a:ext>
            </a:extLst>
          </p:cNvPr>
          <p:cNvSpPr txBox="1"/>
          <p:nvPr/>
        </p:nvSpPr>
        <p:spPr>
          <a:xfrm>
            <a:off x="95074" y="6419376"/>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https://alves-ds.github.io/MastersAnalysis/resumo_processamento/</a:t>
            </a:r>
          </a:p>
        </p:txBody>
      </p:sp>
    </p:spTree>
    <p:extLst>
      <p:ext uri="{BB962C8B-B14F-4D97-AF65-F5344CB8AC3E}">
        <p14:creationId xmlns:p14="http://schemas.microsoft.com/office/powerpoint/2010/main" val="3835746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4D6AA1-A0E1-45F9-8E25-BAB809229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0C45-FDE8-BA06-956B-CBEC6BF02DB9}"/>
              </a:ext>
            </a:extLst>
          </p:cNvPr>
          <p:cNvSpPr>
            <a:spLocks noGrp="1"/>
          </p:cNvSpPr>
          <p:nvPr>
            <p:ph type="title"/>
          </p:nvPr>
        </p:nvSpPr>
        <p:spPr>
          <a:xfrm>
            <a:off x="838199" y="557189"/>
            <a:ext cx="10515599" cy="777244"/>
          </a:xfrm>
        </p:spPr>
        <p:txBody>
          <a:bodyPr vert="horz" lIns="91440" tIns="45720" rIns="91440" bIns="45720" rtlCol="0" anchor="b">
            <a:normAutofit/>
          </a:bodyPr>
          <a:lstStyle/>
          <a:p>
            <a:pPr algn="ctr"/>
            <a:r>
              <a:rPr lang="en-US" sz="4000" kern="1200" dirty="0" err="1">
                <a:latin typeface="Times New Roman"/>
                <a:cs typeface="Times New Roman"/>
              </a:rPr>
              <a:t>Estudos</a:t>
            </a:r>
            <a:r>
              <a:rPr lang="en-US" kern="1200" dirty="0">
                <a:latin typeface="Times New Roman"/>
                <a:cs typeface="Times New Roman"/>
              </a:rPr>
              <a:t> </a:t>
            </a:r>
            <a:r>
              <a:rPr lang="en-US" kern="1200" dirty="0" err="1">
                <a:latin typeface="Times New Roman"/>
                <a:cs typeface="Times New Roman"/>
              </a:rPr>
              <a:t>associando</a:t>
            </a:r>
            <a:r>
              <a:rPr lang="en-US" kern="1200" dirty="0">
                <a:latin typeface="Times New Roman"/>
                <a:cs typeface="Times New Roman"/>
              </a:rPr>
              <a:t> </a:t>
            </a:r>
            <a:r>
              <a:rPr lang="en-US" kern="1200" dirty="0" err="1">
                <a:latin typeface="Times New Roman"/>
                <a:cs typeface="Times New Roman"/>
              </a:rPr>
              <a:t>atividade</a:t>
            </a:r>
            <a:r>
              <a:rPr lang="en-US" kern="1200" dirty="0">
                <a:latin typeface="Times New Roman"/>
                <a:cs typeface="Times New Roman"/>
              </a:rPr>
              <a:t> </a:t>
            </a:r>
            <a:r>
              <a:rPr lang="en-US" kern="1200" dirty="0" err="1">
                <a:latin typeface="Times New Roman"/>
                <a:cs typeface="Times New Roman"/>
              </a:rPr>
              <a:t>física</a:t>
            </a:r>
            <a:r>
              <a:rPr lang="en-US" kern="1200" dirty="0">
                <a:latin typeface="Times New Roman"/>
                <a:cs typeface="Times New Roman"/>
              </a:rPr>
              <a:t> à </a:t>
            </a:r>
            <a:r>
              <a:rPr lang="en-US" kern="1200" dirty="0" err="1">
                <a:latin typeface="Times New Roman"/>
                <a:cs typeface="Times New Roman"/>
              </a:rPr>
              <a:t>saúde</a:t>
            </a:r>
            <a:endParaRPr lang="en-US" kern="1200" dirty="0">
              <a:latin typeface="Times New Roman"/>
              <a:cs typeface="Times New Roman"/>
            </a:endParaRPr>
          </a:p>
        </p:txBody>
      </p:sp>
      <p:pic>
        <p:nvPicPr>
          <p:cNvPr id="3" name="Picture 2" descr="A screenshot of a computer&#10;&#10;Description automatically generated">
            <a:extLst>
              <a:ext uri="{FF2B5EF4-FFF2-40B4-BE49-F238E27FC236}">
                <a16:creationId xmlns:a16="http://schemas.microsoft.com/office/drawing/2014/main" id="{DA841555-2B1D-2AA0-A84A-4C86529390A6}"/>
              </a:ext>
            </a:extLst>
          </p:cNvPr>
          <p:cNvPicPr>
            <a:picLocks noChangeAspect="1"/>
          </p:cNvPicPr>
          <p:nvPr/>
        </p:nvPicPr>
        <p:blipFill>
          <a:blip r:embed="rId2"/>
          <a:stretch>
            <a:fillRect/>
          </a:stretch>
        </p:blipFill>
        <p:spPr>
          <a:xfrm>
            <a:off x="838200" y="2569977"/>
            <a:ext cx="10515599" cy="3102100"/>
          </a:xfrm>
          <a:prstGeom prst="rect">
            <a:avLst/>
          </a:prstGeom>
        </p:spPr>
      </p:pic>
    </p:spTree>
    <p:extLst>
      <p:ext uri="{BB962C8B-B14F-4D97-AF65-F5344CB8AC3E}">
        <p14:creationId xmlns:p14="http://schemas.microsoft.com/office/powerpoint/2010/main" val="924896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Método</a:t>
            </a:r>
            <a:r>
              <a:rPr lang="en-US" sz="4000" dirty="0">
                <a:latin typeface="Times New Roman"/>
                <a:cs typeface="Times New Roman"/>
              </a:rPr>
              <a:t> (</a:t>
            </a:r>
            <a:r>
              <a:rPr lang="en-US" sz="4000" dirty="0" err="1">
                <a:latin typeface="Times New Roman"/>
                <a:cs typeface="Times New Roman"/>
              </a:rPr>
              <a:t>softwares</a:t>
            </a:r>
            <a:r>
              <a:rPr lang="en-US" sz="4000" dirty="0">
                <a:latin typeface="Times New Roman"/>
                <a:cs typeface="Times New Roman"/>
              </a:rPr>
              <a:t> e </a:t>
            </a:r>
            <a:r>
              <a:rPr lang="en-US" sz="4000" dirty="0" err="1">
                <a:latin typeface="Times New Roman"/>
                <a:cs typeface="Times New Roman"/>
              </a:rPr>
              <a:t>linguagens</a:t>
            </a:r>
            <a:r>
              <a:rPr lang="en-US" sz="4000" dirty="0">
                <a:latin typeface="Times New Roman"/>
                <a:cs typeface="Times New Roman"/>
              </a:rPr>
              <a:t>)</a:t>
            </a:r>
            <a:endParaRPr lang="en-US" dirty="0"/>
          </a:p>
        </p:txBody>
      </p:sp>
      <p:pic>
        <p:nvPicPr>
          <p:cNvPr id="6" name="Imagem 7" descr="Logotipo&#10;&#10;Descrição gerada automaticamente">
            <a:extLst>
              <a:ext uri="{FF2B5EF4-FFF2-40B4-BE49-F238E27FC236}">
                <a16:creationId xmlns:a16="http://schemas.microsoft.com/office/drawing/2014/main" id="{F002BF7D-2FBC-7A5B-3F9E-023E30F1A24B}"/>
              </a:ext>
            </a:extLst>
          </p:cNvPr>
          <p:cNvPicPr>
            <a:picLocks noChangeAspect="1"/>
          </p:cNvPicPr>
          <p:nvPr/>
        </p:nvPicPr>
        <p:blipFill>
          <a:blip r:embed="rId2"/>
          <a:stretch>
            <a:fillRect/>
          </a:stretch>
        </p:blipFill>
        <p:spPr>
          <a:xfrm>
            <a:off x="3136888" y="1959196"/>
            <a:ext cx="1653942" cy="405215"/>
          </a:xfrm>
          <a:prstGeom prst="rect">
            <a:avLst/>
          </a:prstGeom>
        </p:spPr>
      </p:pic>
      <p:pic>
        <p:nvPicPr>
          <p:cNvPr id="7" name="Imagem 3" descr="Logotipo, nome da empresa&#10;&#10;Descrição gerada automaticamente">
            <a:extLst>
              <a:ext uri="{FF2B5EF4-FFF2-40B4-BE49-F238E27FC236}">
                <a16:creationId xmlns:a16="http://schemas.microsoft.com/office/drawing/2014/main" id="{4F3708C7-2F28-DE3D-4448-62BB74E5B570}"/>
              </a:ext>
            </a:extLst>
          </p:cNvPr>
          <p:cNvPicPr>
            <a:picLocks noChangeAspect="1"/>
          </p:cNvPicPr>
          <p:nvPr/>
        </p:nvPicPr>
        <p:blipFill>
          <a:blip r:embed="rId3"/>
          <a:stretch>
            <a:fillRect/>
          </a:stretch>
        </p:blipFill>
        <p:spPr>
          <a:xfrm>
            <a:off x="4410988" y="3589699"/>
            <a:ext cx="1685012" cy="568691"/>
          </a:xfrm>
          <a:prstGeom prst="rect">
            <a:avLst/>
          </a:prstGeom>
        </p:spPr>
      </p:pic>
      <p:pic>
        <p:nvPicPr>
          <p:cNvPr id="11" name="Imagem 6">
            <a:extLst>
              <a:ext uri="{FF2B5EF4-FFF2-40B4-BE49-F238E27FC236}">
                <a16:creationId xmlns:a16="http://schemas.microsoft.com/office/drawing/2014/main" id="{60D5B1C0-91C8-D3BE-F94C-C8692807C02F}"/>
              </a:ext>
            </a:extLst>
          </p:cNvPr>
          <p:cNvPicPr>
            <a:picLocks noChangeAspect="1"/>
          </p:cNvPicPr>
          <p:nvPr/>
        </p:nvPicPr>
        <p:blipFill>
          <a:blip r:embed="rId4"/>
          <a:stretch>
            <a:fillRect/>
          </a:stretch>
        </p:blipFill>
        <p:spPr>
          <a:xfrm>
            <a:off x="7589298" y="3186148"/>
            <a:ext cx="2456770" cy="1375791"/>
          </a:xfrm>
          <a:prstGeom prst="rect">
            <a:avLst/>
          </a:prstGeom>
        </p:spPr>
      </p:pic>
      <p:pic>
        <p:nvPicPr>
          <p:cNvPr id="1026" name="Picture 2">
            <a:extLst>
              <a:ext uri="{FF2B5EF4-FFF2-40B4-BE49-F238E27FC236}">
                <a16:creationId xmlns:a16="http://schemas.microsoft.com/office/drawing/2014/main" id="{66834BFF-0184-30FE-E354-9A9E8A3043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3198" y="3429000"/>
            <a:ext cx="2331141" cy="2039748"/>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40C659CF-1AF5-0B0C-E412-A6CDAC9FAB0E}"/>
              </a:ext>
            </a:extLst>
          </p:cNvPr>
          <p:cNvSpPr txBox="1"/>
          <p:nvPr/>
        </p:nvSpPr>
        <p:spPr>
          <a:xfrm>
            <a:off x="5027102" y="5727536"/>
            <a:ext cx="3353500" cy="307777"/>
          </a:xfrm>
          <a:prstGeom prst="rect">
            <a:avLst/>
          </a:prstGeom>
          <a:noFill/>
        </p:spPr>
        <p:txBody>
          <a:bodyPr wrap="square">
            <a:spAutoFit/>
          </a:bodyPr>
          <a:lstStyle/>
          <a:p>
            <a:r>
              <a:rPr lang="pt-BR" sz="1400" dirty="0">
                <a:latin typeface="Times New Roman" panose="02020603050405020304" pitchFamily="18" charset="0"/>
                <a:cs typeface="Times New Roman" panose="02020603050405020304" pitchFamily="18" charset="0"/>
              </a:rPr>
              <a:t>https://github.com/alves-ds/MastersAnalysis</a:t>
            </a:r>
          </a:p>
        </p:txBody>
      </p:sp>
    </p:spTree>
    <p:extLst>
      <p:ext uri="{BB962C8B-B14F-4D97-AF65-F5344CB8AC3E}">
        <p14:creationId xmlns:p14="http://schemas.microsoft.com/office/powerpoint/2010/main" val="258152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Modelagem</a:t>
            </a:r>
            <a:r>
              <a:rPr lang="en-US" sz="4000" dirty="0">
                <a:latin typeface="Times New Roman"/>
                <a:cs typeface="Times New Roman"/>
              </a:rPr>
              <a:t> </a:t>
            </a:r>
            <a:r>
              <a:rPr lang="en-US" sz="4000" dirty="0" err="1">
                <a:latin typeface="Times New Roman"/>
                <a:cs typeface="Times New Roman"/>
              </a:rPr>
              <a:t>estatística</a:t>
            </a:r>
            <a:r>
              <a:rPr lang="en-US" sz="4000" dirty="0">
                <a:latin typeface="Times New Roman"/>
                <a:cs typeface="Times New Roman"/>
              </a:rPr>
              <a:t> (panorama </a:t>
            </a:r>
            <a:r>
              <a:rPr lang="en-US" sz="4000" dirty="0" err="1">
                <a:latin typeface="Times New Roman"/>
                <a:cs typeface="Times New Roman"/>
              </a:rPr>
              <a:t>geral</a:t>
            </a:r>
            <a:r>
              <a:rPr lang="en-US" sz="4000" dirty="0">
                <a:latin typeface="Times New Roman"/>
                <a:cs typeface="Times New Roman"/>
              </a:rPr>
              <a:t>)</a:t>
            </a:r>
            <a:endParaRPr lang="en-US" dirty="0"/>
          </a:p>
        </p:txBody>
      </p:sp>
      <p:sp>
        <p:nvSpPr>
          <p:cNvPr id="42" name="CaixaDeTexto 41">
            <a:extLst>
              <a:ext uri="{FF2B5EF4-FFF2-40B4-BE49-F238E27FC236}">
                <a16:creationId xmlns:a16="http://schemas.microsoft.com/office/drawing/2014/main" id="{0832F5CD-40FA-E3EE-B8E6-49DE8471E96D}"/>
              </a:ext>
            </a:extLst>
          </p:cNvPr>
          <p:cNvSpPr txBox="1"/>
          <p:nvPr/>
        </p:nvSpPr>
        <p:spPr>
          <a:xfrm>
            <a:off x="7157042" y="6463449"/>
            <a:ext cx="4985338" cy="307777"/>
          </a:xfrm>
          <a:prstGeom prst="rect">
            <a:avLst/>
          </a:prstGeom>
          <a:noFill/>
        </p:spPr>
        <p:txBody>
          <a:bodyPr wrap="square" rtlCol="0">
            <a:spAutoFit/>
          </a:bodyPr>
          <a:lstStyle/>
          <a:p>
            <a:r>
              <a:rPr lang="pt-BR" sz="1400" dirty="0">
                <a:latin typeface="Times New Roman" panose="02020603050405020304" pitchFamily="18" charset="0"/>
                <a:cs typeface="Times New Roman" panose="02020603050405020304" pitchFamily="18" charset="0"/>
              </a:rPr>
              <a:t>https://alves-ds.github.io/MastersAnalysis/resumo_modeloMisto/</a:t>
            </a:r>
          </a:p>
        </p:txBody>
      </p:sp>
      <p:pic>
        <p:nvPicPr>
          <p:cNvPr id="44" name="Imagem 43">
            <a:extLst>
              <a:ext uri="{FF2B5EF4-FFF2-40B4-BE49-F238E27FC236}">
                <a16:creationId xmlns:a16="http://schemas.microsoft.com/office/drawing/2014/main" id="{8DFB625F-E93B-C903-1061-CD512E54791F}"/>
              </a:ext>
            </a:extLst>
          </p:cNvPr>
          <p:cNvPicPr>
            <a:picLocks noChangeAspect="1"/>
          </p:cNvPicPr>
          <p:nvPr/>
        </p:nvPicPr>
        <p:blipFill>
          <a:blip r:embed="rId2"/>
          <a:stretch>
            <a:fillRect/>
          </a:stretch>
        </p:blipFill>
        <p:spPr>
          <a:xfrm>
            <a:off x="912302" y="1491171"/>
            <a:ext cx="10367395" cy="4972278"/>
          </a:xfrm>
          <a:prstGeom prst="rect">
            <a:avLst/>
          </a:prstGeom>
        </p:spPr>
      </p:pic>
    </p:spTree>
    <p:extLst>
      <p:ext uri="{BB962C8B-B14F-4D97-AF65-F5344CB8AC3E}">
        <p14:creationId xmlns:p14="http://schemas.microsoft.com/office/powerpoint/2010/main" val="37043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Estatística</a:t>
            </a:r>
            <a:r>
              <a:rPr lang="en-US" sz="4000" dirty="0">
                <a:latin typeface="Times New Roman"/>
                <a:cs typeface="Times New Roman"/>
              </a:rPr>
              <a:t> </a:t>
            </a:r>
            <a:r>
              <a:rPr lang="en-US" sz="4000" dirty="0" err="1">
                <a:latin typeface="Times New Roman"/>
                <a:cs typeface="Times New Roman"/>
              </a:rPr>
              <a:t>descritiva</a:t>
            </a:r>
            <a:r>
              <a:rPr lang="en-US" sz="4000" dirty="0">
                <a:latin typeface="Times New Roman"/>
                <a:cs typeface="Times New Roman"/>
              </a:rPr>
              <a:t> e </a:t>
            </a:r>
            <a:r>
              <a:rPr lang="en-US" sz="4000" dirty="0" err="1">
                <a:latin typeface="Times New Roman"/>
                <a:cs typeface="Times New Roman"/>
              </a:rPr>
              <a:t>exploratória</a:t>
            </a:r>
            <a:endParaRPr lang="en-US" dirty="0"/>
          </a:p>
        </p:txBody>
      </p:sp>
      <p:sp>
        <p:nvSpPr>
          <p:cNvPr id="3" name="CaixaDeTexto 2">
            <a:extLst>
              <a:ext uri="{FF2B5EF4-FFF2-40B4-BE49-F238E27FC236}">
                <a16:creationId xmlns:a16="http://schemas.microsoft.com/office/drawing/2014/main" id="{96EF87AE-DE21-17C9-0DD7-B94A5F629644}"/>
              </a:ext>
            </a:extLst>
          </p:cNvPr>
          <p:cNvSpPr txBox="1"/>
          <p:nvPr/>
        </p:nvSpPr>
        <p:spPr>
          <a:xfrm>
            <a:off x="3235354" y="2690336"/>
            <a:ext cx="5721292" cy="1754326"/>
          </a:xfrm>
          <a:prstGeom prst="rect">
            <a:avLst/>
          </a:prstGeom>
          <a:noFill/>
        </p:spPr>
        <p:txBody>
          <a:bodyPr wrap="square" rtlCol="0">
            <a:spAutoFit/>
          </a:bodyPr>
          <a:lstStyle/>
          <a:p>
            <a:pPr algn="ctr"/>
            <a:r>
              <a:rPr lang="pt-BR" dirty="0" err="1"/>
              <a:t>Distfit</a:t>
            </a:r>
            <a:r>
              <a:rPr lang="pt-BR" dirty="0"/>
              <a:t> (</a:t>
            </a:r>
            <a:r>
              <a:rPr lang="pt-BR" dirty="0" err="1"/>
              <a:t>Taskesen</a:t>
            </a:r>
            <a:r>
              <a:rPr lang="pt-BR" dirty="0"/>
              <a:t>, 2020);</a:t>
            </a:r>
          </a:p>
          <a:p>
            <a:pPr algn="ctr"/>
            <a:r>
              <a:rPr lang="pt-BR" dirty="0"/>
              <a:t>Histogramas;</a:t>
            </a:r>
          </a:p>
          <a:p>
            <a:pPr algn="ctr"/>
            <a:r>
              <a:rPr lang="pt-BR" dirty="0"/>
              <a:t>Esperança;</a:t>
            </a:r>
          </a:p>
          <a:p>
            <a:pPr algn="ctr"/>
            <a:r>
              <a:rPr lang="pt-BR" dirty="0"/>
              <a:t>Desvio padrão;</a:t>
            </a:r>
          </a:p>
          <a:p>
            <a:pPr algn="ctr"/>
            <a:r>
              <a:rPr lang="pt-BR" dirty="0"/>
              <a:t>Intervalo de confiança de 95%;</a:t>
            </a:r>
          </a:p>
          <a:p>
            <a:pPr algn="ctr"/>
            <a:r>
              <a:rPr lang="pt-BR" dirty="0"/>
              <a:t>Contagens e distribuição percentual.</a:t>
            </a:r>
          </a:p>
        </p:txBody>
      </p:sp>
    </p:spTree>
    <p:extLst>
      <p:ext uri="{BB962C8B-B14F-4D97-AF65-F5344CB8AC3E}">
        <p14:creationId xmlns:p14="http://schemas.microsoft.com/office/powerpoint/2010/main" val="405418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Modelagem</a:t>
            </a:r>
            <a:r>
              <a:rPr lang="en-US" sz="4000" dirty="0">
                <a:latin typeface="Times New Roman"/>
                <a:cs typeface="Times New Roman"/>
              </a:rPr>
              <a:t> </a:t>
            </a:r>
            <a:r>
              <a:rPr lang="en-US" sz="4000" dirty="0" err="1">
                <a:latin typeface="Times New Roman"/>
                <a:cs typeface="Times New Roman"/>
              </a:rPr>
              <a:t>estatística</a:t>
            </a:r>
            <a:r>
              <a:rPr lang="en-US" sz="4000" dirty="0">
                <a:latin typeface="Times New Roman"/>
                <a:cs typeface="Times New Roman"/>
              </a:rPr>
              <a:t> (dados do IPAQ)</a:t>
            </a:r>
            <a:endParaRPr lang="en-US" dirty="0"/>
          </a:p>
        </p:txBody>
      </p:sp>
      <p:sp>
        <p:nvSpPr>
          <p:cNvPr id="3" name="CaixaDeTexto 2">
            <a:extLst>
              <a:ext uri="{FF2B5EF4-FFF2-40B4-BE49-F238E27FC236}">
                <a16:creationId xmlns:a16="http://schemas.microsoft.com/office/drawing/2014/main" id="{0C9C85FA-902E-33C4-B02C-7D0473801365}"/>
              </a:ext>
            </a:extLst>
          </p:cNvPr>
          <p:cNvSpPr txBox="1"/>
          <p:nvPr/>
        </p:nvSpPr>
        <p:spPr>
          <a:xfrm>
            <a:off x="3235354" y="2690336"/>
            <a:ext cx="5721292" cy="3416320"/>
          </a:xfrm>
          <a:prstGeom prst="rect">
            <a:avLst/>
          </a:prstGeom>
          <a:noFill/>
        </p:spPr>
        <p:txBody>
          <a:bodyPr wrap="square" rtlCol="0">
            <a:spAutoFit/>
          </a:bodyPr>
          <a:lstStyle/>
          <a:p>
            <a:pPr algn="ctr"/>
            <a:r>
              <a:rPr lang="pt-BR" dirty="0"/>
              <a:t>Caminhada – Modelo Linear Generalizado Misto com distribuição normal. Fator aleatório no intercepto, matriz de covariância não estrutura. Efeito do tempo sobre as estimativas. </a:t>
            </a:r>
          </a:p>
          <a:p>
            <a:pPr algn="ctr"/>
            <a:r>
              <a:rPr lang="pt-BR" dirty="0"/>
              <a:t>Moderada – Modelo Linear Generalizado Misto com distribuição </a:t>
            </a:r>
            <a:r>
              <a:rPr lang="pt-BR" dirty="0" err="1"/>
              <a:t>gamma</a:t>
            </a:r>
            <a:r>
              <a:rPr lang="pt-BR" dirty="0"/>
              <a:t>. Fator aleatório no intercepto, matriz de covariância não estrutura. Efeito do tempo sobre as estimativas. </a:t>
            </a:r>
          </a:p>
          <a:p>
            <a:pPr algn="ctr"/>
            <a:r>
              <a:rPr lang="pt-BR" dirty="0"/>
              <a:t>Vigorosa – Modelo Linear Generalizado Misto com distribuição normal. Fator aleatório no intercepto, matriz de covariância não estrutura. Efeito do tempo sobre as estimativas. </a:t>
            </a:r>
          </a:p>
        </p:txBody>
      </p:sp>
    </p:spTree>
    <p:extLst>
      <p:ext uri="{BB962C8B-B14F-4D97-AF65-F5344CB8AC3E}">
        <p14:creationId xmlns:p14="http://schemas.microsoft.com/office/powerpoint/2010/main" val="229401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Modelagem</a:t>
            </a:r>
            <a:r>
              <a:rPr lang="en-US" sz="4000" dirty="0">
                <a:latin typeface="Times New Roman"/>
                <a:cs typeface="Times New Roman"/>
              </a:rPr>
              <a:t> </a:t>
            </a:r>
            <a:r>
              <a:rPr lang="en-US" sz="4000" dirty="0" err="1">
                <a:latin typeface="Times New Roman"/>
                <a:cs typeface="Times New Roman"/>
              </a:rPr>
              <a:t>estatística</a:t>
            </a:r>
            <a:r>
              <a:rPr lang="en-US" sz="4000" dirty="0">
                <a:latin typeface="Times New Roman"/>
                <a:cs typeface="Times New Roman"/>
              </a:rPr>
              <a:t> (dados do smartphone)</a:t>
            </a:r>
            <a:endParaRPr lang="en-US" dirty="0"/>
          </a:p>
        </p:txBody>
      </p:sp>
      <p:sp>
        <p:nvSpPr>
          <p:cNvPr id="3" name="CaixaDeTexto 2">
            <a:extLst>
              <a:ext uri="{FF2B5EF4-FFF2-40B4-BE49-F238E27FC236}">
                <a16:creationId xmlns:a16="http://schemas.microsoft.com/office/drawing/2014/main" id="{0C9C85FA-902E-33C4-B02C-7D0473801365}"/>
              </a:ext>
            </a:extLst>
          </p:cNvPr>
          <p:cNvSpPr txBox="1"/>
          <p:nvPr/>
        </p:nvSpPr>
        <p:spPr>
          <a:xfrm>
            <a:off x="3235354" y="2690336"/>
            <a:ext cx="5721292" cy="3416320"/>
          </a:xfrm>
          <a:prstGeom prst="rect">
            <a:avLst/>
          </a:prstGeom>
          <a:noFill/>
        </p:spPr>
        <p:txBody>
          <a:bodyPr wrap="square" rtlCol="0">
            <a:spAutoFit/>
          </a:bodyPr>
          <a:lstStyle/>
          <a:p>
            <a:pPr algn="ctr"/>
            <a:r>
              <a:rPr lang="pt-BR" dirty="0"/>
              <a:t>Leve – Modelo Linear Generalizado Misto com distribuição normal. Fator aleatório no intercepto, matriz de covariância não estrutura. Efeito do tempo sobre as estimativas. </a:t>
            </a:r>
          </a:p>
          <a:p>
            <a:pPr algn="ctr"/>
            <a:r>
              <a:rPr lang="pt-BR" dirty="0"/>
              <a:t>Moderada – Modelo Linear Generalizado Misto com distribuição </a:t>
            </a:r>
            <a:r>
              <a:rPr lang="pt-BR" dirty="0" err="1"/>
              <a:t>gamma</a:t>
            </a:r>
            <a:r>
              <a:rPr lang="pt-BR" dirty="0"/>
              <a:t>. Fator aleatório no intercepto, matriz de covariância não estrutura. Efeito do tempo sobre as estimativas. </a:t>
            </a:r>
          </a:p>
          <a:p>
            <a:pPr algn="ctr"/>
            <a:r>
              <a:rPr lang="pt-BR" dirty="0"/>
              <a:t>Vigorosa – Modelo Linear Generalizado Misto com distribuição normal. Fator aleatório no intercepto, matriz de covariância não estrutura. Efeito do tempo sobre as estimativas. </a:t>
            </a:r>
          </a:p>
        </p:txBody>
      </p:sp>
    </p:spTree>
    <p:extLst>
      <p:ext uri="{BB962C8B-B14F-4D97-AF65-F5344CB8AC3E}">
        <p14:creationId xmlns:p14="http://schemas.microsoft.com/office/powerpoint/2010/main" val="11728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Confiabilidade</a:t>
            </a:r>
            <a:r>
              <a:rPr lang="en-US" sz="4000" dirty="0">
                <a:latin typeface="Times New Roman"/>
                <a:cs typeface="Times New Roman"/>
              </a:rPr>
              <a:t> teste-</a:t>
            </a:r>
            <a:r>
              <a:rPr lang="en-US" sz="4000" dirty="0" err="1">
                <a:latin typeface="Times New Roman"/>
                <a:cs typeface="Times New Roman"/>
              </a:rPr>
              <a:t>reteste</a:t>
            </a:r>
            <a:endParaRPr lang="en-US" dirty="0"/>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0C9C85FA-902E-33C4-B02C-7D0473801365}"/>
                  </a:ext>
                </a:extLst>
              </p:cNvPr>
              <p:cNvSpPr txBox="1"/>
              <p:nvPr/>
            </p:nvSpPr>
            <p:spPr>
              <a:xfrm>
                <a:off x="3235354" y="2690336"/>
                <a:ext cx="5721292" cy="2611421"/>
              </a:xfrm>
              <a:prstGeom prst="rect">
                <a:avLst/>
              </a:prstGeom>
              <a:noFill/>
            </p:spPr>
            <p:txBody>
              <a:bodyPr wrap="square" rtlCol="0">
                <a:spAutoFit/>
              </a:bodyPr>
              <a:lstStyle/>
              <a:p>
                <a:pPr algn="ctr"/>
                <a:r>
                  <a:rPr lang="pt-BR" dirty="0"/>
                  <a:t>Coeficiente de correlação intraclasse. Modelo de efeitos mistos (ICC3, k), baseado em medida única (ICCMU) e média das estimativas (ICCMM) (</a:t>
                </a:r>
                <a:r>
                  <a:rPr lang="pt-BR" dirty="0" err="1"/>
                  <a:t>Koo</a:t>
                </a:r>
                <a:r>
                  <a:rPr lang="pt-BR" dirty="0"/>
                  <a:t>; Li, 2016);</a:t>
                </a:r>
              </a:p>
              <a:p>
                <a:pPr algn="ctr"/>
                <a:r>
                  <a:rPr lang="pt-BR" dirty="0"/>
                  <a:t>&lt; 0.5 – baixa/ 0.5 ≤ ICC ≤ 0.75 – moderada/ 0.75 ≤ ICC ≤ 0.90 – boa/ &gt; 0.90 – excelente. </a:t>
                </a:r>
              </a:p>
              <a:p>
                <a:pPr algn="ctr"/>
                <a:r>
                  <a:rPr lang="pt-BR" dirty="0"/>
                  <a:t>Erro padrão da medida (</a:t>
                </a:r>
                <a14:m>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𝐸𝑃𝑀</m:t>
                    </m:r>
                    <m:r>
                      <a:rPr lang="pt-BR" sz="1800" b="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m:t>
                    </m:r>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𝐷𝑃</m:t>
                    </m:r>
                    <m:rad>
                      <m:radPr>
                        <m:degHide m:val="on"/>
                        <m:ctrlPr>
                          <a:rPr lang="pt-BR" sz="1800" i="1">
                            <a:effectLst/>
                            <a:latin typeface="Cambria Math" panose="02040503050406030204" pitchFamily="18" charset="0"/>
                            <a:cs typeface="Times New Roman" panose="02020603050405020304" pitchFamily="18" charset="0"/>
                          </a:rPr>
                        </m:ctrlPr>
                      </m:radPr>
                      <m:deg/>
                      <m:e>
                        <m:r>
                          <a:rPr lang="pt-BR" sz="1800" i="1">
                            <a:effectLst/>
                            <a:latin typeface="Cambria Math" panose="02040503050406030204" pitchFamily="18" charset="0"/>
                            <a:ea typeface="Calibri" panose="020F0502020204030204" pitchFamily="34" charset="0"/>
                            <a:cs typeface="Times New Roman" panose="02020603050405020304" pitchFamily="18" charset="0"/>
                          </a:rPr>
                          <m:t>1−</m:t>
                        </m:r>
                        <m:r>
                          <a:rPr lang="pt-BR" sz="1800" i="1">
                            <a:effectLst/>
                            <a:latin typeface="Cambria Math" panose="02040503050406030204" pitchFamily="18" charset="0"/>
                            <a:ea typeface="Calibri" panose="020F0502020204030204" pitchFamily="34" charset="0"/>
                            <a:cs typeface="Times New Roman" panose="02020603050405020304" pitchFamily="18" charset="0"/>
                          </a:rPr>
                          <m:t>𝐼𝐶𝐶</m:t>
                        </m:r>
                      </m:e>
                    </m:rad>
                  </m:oMath>
                </a14:m>
                <a:r>
                  <a:rPr lang="pt-BR" dirty="0"/>
                  <a:t>;</a:t>
                </a:r>
              </a:p>
              <a:p>
                <a:pPr algn="ctr"/>
                <a:r>
                  <a:rPr lang="pt-BR" dirty="0"/>
                  <a:t>Análises repetidas para 2, 3, 4 e 5 semanas de monitoramento. </a:t>
                </a:r>
              </a:p>
            </p:txBody>
          </p:sp>
        </mc:Choice>
        <mc:Fallback xmlns="">
          <p:sp>
            <p:nvSpPr>
              <p:cNvPr id="3" name="CaixaDeTexto 2">
                <a:extLst>
                  <a:ext uri="{FF2B5EF4-FFF2-40B4-BE49-F238E27FC236}">
                    <a16:creationId xmlns:a16="http://schemas.microsoft.com/office/drawing/2014/main" id="{0C9C85FA-902E-33C4-B02C-7D0473801365}"/>
                  </a:ext>
                </a:extLst>
              </p:cNvPr>
              <p:cNvSpPr txBox="1">
                <a:spLocks noRot="1" noChangeAspect="1" noMove="1" noResize="1" noEditPoints="1" noAdjustHandles="1" noChangeArrowheads="1" noChangeShapeType="1" noTextEdit="1"/>
              </p:cNvSpPr>
              <p:nvPr/>
            </p:nvSpPr>
            <p:spPr>
              <a:xfrm>
                <a:off x="3235354" y="2690336"/>
                <a:ext cx="5721292" cy="2611421"/>
              </a:xfrm>
              <a:prstGeom prst="rect">
                <a:avLst/>
              </a:prstGeom>
              <a:blipFill>
                <a:blip r:embed="rId2"/>
                <a:stretch>
                  <a:fillRect t="-932" r="-320" b="-2797"/>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6199589A-BA35-611F-D93D-F20B50AB9A55}"/>
              </a:ext>
            </a:extLst>
          </p:cNvPr>
          <p:cNvSpPr txBox="1"/>
          <p:nvPr/>
        </p:nvSpPr>
        <p:spPr>
          <a:xfrm>
            <a:off x="9437615" y="6401699"/>
            <a:ext cx="26425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Koo</a:t>
            </a:r>
            <a:r>
              <a:rPr lang="pt-BR" sz="1400" dirty="0">
                <a:latin typeface="Times New Roman" panose="02020603050405020304" pitchFamily="18" charset="0"/>
                <a:ea typeface="+mn-lt"/>
                <a:cs typeface="Times New Roman" panose="02020603050405020304" pitchFamily="18" charset="0"/>
              </a:rPr>
              <a:t>; Li, 2016; Allen; Yen, 1979) </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8205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Impacto</a:t>
            </a:r>
            <a:r>
              <a:rPr lang="en-US" sz="4000" dirty="0">
                <a:latin typeface="Times New Roman"/>
                <a:cs typeface="Times New Roman"/>
              </a:rPr>
              <a:t> da </a:t>
            </a:r>
            <a:r>
              <a:rPr lang="en-US" sz="4000" dirty="0" err="1">
                <a:latin typeface="Times New Roman"/>
                <a:cs typeface="Times New Roman"/>
              </a:rPr>
              <a:t>confiabilidade</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a </a:t>
            </a:r>
            <a:r>
              <a:rPr lang="en-US" sz="4000" dirty="0" err="1">
                <a:latin typeface="Times New Roman"/>
                <a:cs typeface="Times New Roman"/>
              </a:rPr>
              <a:t>precisão</a:t>
            </a:r>
            <a:endParaRPr lang="en-US" dirty="0"/>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7F3E63-0038-8C47-F875-D0D4F37E938E}"/>
                  </a:ext>
                </a:extLst>
              </p:cNvPr>
              <p:cNvSpPr txBox="1"/>
              <p:nvPr/>
            </p:nvSpPr>
            <p:spPr>
              <a:xfrm>
                <a:off x="3048699" y="3429000"/>
                <a:ext cx="609460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mtClean="0">
                          <a:latin typeface="Cambria Math" panose="02040503050406030204" pitchFamily="18" charset="0"/>
                        </a:rPr>
                        <m:t>95</m:t>
                      </m:r>
                      <m:r>
                        <a:rPr lang="pt-BR" i="0">
                          <a:latin typeface="Cambria Math" panose="02040503050406030204" pitchFamily="18" charset="0"/>
                        </a:rPr>
                        <m:t>% </m:t>
                      </m:r>
                      <m:r>
                        <a:rPr lang="pt-BR" i="1">
                          <a:latin typeface="Cambria Math" panose="02040503050406030204" pitchFamily="18" charset="0"/>
                        </a:rPr>
                        <m:t>𝐼𝐶</m:t>
                      </m:r>
                      <m:r>
                        <a:rPr lang="pt-BR" i="0">
                          <a:latin typeface="Cambria Math" panose="02040503050406030204" pitchFamily="18" charset="0"/>
                        </a:rPr>
                        <m:t>=</m:t>
                      </m:r>
                      <m:sSub>
                        <m:sSubPr>
                          <m:ctrlPr>
                            <a:rPr lang="pt-BR" i="1">
                              <a:solidFill>
                                <a:srgbClr val="836967"/>
                              </a:solidFill>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𝑖𝑗</m:t>
                          </m:r>
                        </m:sub>
                      </m:sSub>
                      <m:r>
                        <a:rPr lang="pt-BR" i="0">
                          <a:latin typeface="Cambria Math" panose="02040503050406030204" pitchFamily="18" charset="0"/>
                        </a:rPr>
                        <m:t>±1.96</m:t>
                      </m:r>
                      <m:d>
                        <m:dPr>
                          <m:ctrlPr>
                            <a:rPr lang="pt-BR" i="1">
                              <a:latin typeface="Cambria Math" panose="02040503050406030204" pitchFamily="18" charset="0"/>
                            </a:rPr>
                          </m:ctrlPr>
                        </m:dPr>
                        <m:e>
                          <m:r>
                            <a:rPr lang="pt-BR" i="1">
                              <a:latin typeface="Cambria Math" panose="02040503050406030204" pitchFamily="18" charset="0"/>
                            </a:rPr>
                            <m:t>𝐸𝑃𝑀</m:t>
                          </m:r>
                        </m:e>
                      </m:d>
                    </m:oMath>
                  </m:oMathPara>
                </a14:m>
                <a:endParaRPr lang="pt-BR" dirty="0"/>
              </a:p>
            </p:txBody>
          </p:sp>
        </mc:Choice>
        <mc:Fallback xmlns="">
          <p:sp>
            <p:nvSpPr>
              <p:cNvPr id="5" name="CaixaDeTexto 4">
                <a:extLst>
                  <a:ext uri="{FF2B5EF4-FFF2-40B4-BE49-F238E27FC236}">
                    <a16:creationId xmlns:a16="http://schemas.microsoft.com/office/drawing/2014/main" id="{727F3E63-0038-8C47-F875-D0D4F37E938E}"/>
                  </a:ext>
                </a:extLst>
              </p:cNvPr>
              <p:cNvSpPr txBox="1">
                <a:spLocks noRot="1" noChangeAspect="1" noMove="1" noResize="1" noEditPoints="1" noAdjustHandles="1" noChangeArrowheads="1" noChangeShapeType="1" noTextEdit="1"/>
              </p:cNvSpPr>
              <p:nvPr/>
            </p:nvSpPr>
            <p:spPr>
              <a:xfrm>
                <a:off x="3048699" y="3429000"/>
                <a:ext cx="6094602" cy="391646"/>
              </a:xfrm>
              <a:prstGeom prst="rect">
                <a:avLst/>
              </a:prstGeom>
              <a:blipFill>
                <a:blip r:embed="rId2"/>
                <a:stretch>
                  <a:fillRect b="-7813"/>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138B4732-D30E-B91D-F62D-AAB18DBF2E24}"/>
              </a:ext>
            </a:extLst>
          </p:cNvPr>
          <p:cNvSpPr txBox="1"/>
          <p:nvPr/>
        </p:nvSpPr>
        <p:spPr>
          <a:xfrm>
            <a:off x="1570139" y="4642127"/>
            <a:ext cx="9051721" cy="646331"/>
          </a:xfrm>
          <a:prstGeom prst="rect">
            <a:avLst/>
          </a:prstGeom>
          <a:noFill/>
        </p:spPr>
        <p:txBody>
          <a:bodyPr wrap="square" rtlCol="0">
            <a:spAutoFit/>
          </a:bodyPr>
          <a:lstStyle/>
          <a:p>
            <a:pPr algn="ct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Sendo que, </a:t>
            </a:r>
            <a:r>
              <a:rPr lang="pt-BR" sz="1800" dirty="0" err="1">
                <a:effectLst/>
                <a:latin typeface="Times New Roman" panose="02020603050405020304" pitchFamily="18" charset="0"/>
                <a:ea typeface="Times New Roman" panose="02020603050405020304" pitchFamily="18" charset="0"/>
                <a:cs typeface="Times New Roman" panose="02020603050405020304" pitchFamily="18" charset="0"/>
              </a:rPr>
              <a:t>S</a:t>
            </a:r>
            <a:r>
              <a:rPr lang="pt-BR" sz="1800" baseline="-25000" dirty="0" err="1">
                <a:effectLst/>
                <a:latin typeface="Times New Roman" panose="02020603050405020304" pitchFamily="18" charset="0"/>
                <a:ea typeface="Times New Roman" panose="02020603050405020304" pitchFamily="18" charset="0"/>
                <a:cs typeface="Times New Roman" panose="02020603050405020304" pitchFamily="18" charset="0"/>
              </a:rPr>
              <a:t>ij</a:t>
            </a:r>
            <a:r>
              <a:rPr lang="pt-BR" sz="1800" dirty="0">
                <a:effectLst/>
                <a:latin typeface="Times New Roman" panose="02020603050405020304" pitchFamily="18" charset="0"/>
                <a:ea typeface="Times New Roman" panose="02020603050405020304" pitchFamily="18" charset="0"/>
                <a:cs typeface="Times New Roman" panose="02020603050405020304" pitchFamily="18" charset="0"/>
              </a:rPr>
              <a:t> = Valor observado para o indivíduo i na semana j; EPM = Erro padrão da medida estimado para cada intensidade de atividade física e método de estimação.</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CaixaDeTexto 6">
            <a:extLst>
              <a:ext uri="{FF2B5EF4-FFF2-40B4-BE49-F238E27FC236}">
                <a16:creationId xmlns:a16="http://schemas.microsoft.com/office/drawing/2014/main" id="{5B886573-5C8C-0EBC-76F8-2998F1E0C37B}"/>
              </a:ext>
            </a:extLst>
          </p:cNvPr>
          <p:cNvSpPr txBox="1"/>
          <p:nvPr/>
        </p:nvSpPr>
        <p:spPr>
          <a:xfrm>
            <a:off x="11035018" y="6418477"/>
            <a:ext cx="11569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(Weir, 2005) </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211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Construção</a:t>
            </a:r>
            <a:r>
              <a:rPr lang="en-US" sz="4000" dirty="0">
                <a:latin typeface="Times New Roman"/>
                <a:cs typeface="Times New Roman"/>
              </a:rPr>
              <a:t> de forest plots para a </a:t>
            </a:r>
            <a:r>
              <a:rPr lang="en-US" sz="4000" dirty="0" err="1">
                <a:latin typeface="Times New Roman"/>
                <a:cs typeface="Times New Roman"/>
              </a:rPr>
              <a:t>discussão</a:t>
            </a:r>
            <a:endParaRPr lang="en-US" dirty="0"/>
          </a:p>
        </p:txBody>
      </p:sp>
      <p:sp>
        <p:nvSpPr>
          <p:cNvPr id="6" name="CaixaDeTexto 5">
            <a:extLst>
              <a:ext uri="{FF2B5EF4-FFF2-40B4-BE49-F238E27FC236}">
                <a16:creationId xmlns:a16="http://schemas.microsoft.com/office/drawing/2014/main" id="{138B4732-D30E-B91D-F62D-AAB18DBF2E24}"/>
              </a:ext>
            </a:extLst>
          </p:cNvPr>
          <p:cNvSpPr txBox="1"/>
          <p:nvPr/>
        </p:nvSpPr>
        <p:spPr>
          <a:xfrm>
            <a:off x="1570139" y="2690336"/>
            <a:ext cx="9051721" cy="1477328"/>
          </a:xfrm>
          <a:prstGeom prst="rect">
            <a:avLst/>
          </a:prstGeom>
          <a:noFill/>
        </p:spPr>
        <p:txBody>
          <a:bodyPr wrap="square" rtlCol="0">
            <a:spAutoFit/>
          </a:bodyPr>
          <a:lstStyle/>
          <a:p>
            <a:pPr algn="ctr"/>
            <a:r>
              <a:rPr lang="pt-BR" dirty="0">
                <a:latin typeface="Times New Roman" panose="02020603050405020304" pitchFamily="18" charset="0"/>
                <a:ea typeface="Calibri" panose="020F0502020204030204" pitchFamily="34" charset="0"/>
                <a:cs typeface="Times New Roman" panose="02020603050405020304" pitchFamily="18" charset="0"/>
              </a:rPr>
              <a:t>Forest </a:t>
            </a:r>
            <a:r>
              <a:rPr lang="pt-BR" dirty="0" err="1">
                <a:latin typeface="Times New Roman" panose="02020603050405020304" pitchFamily="18" charset="0"/>
                <a:ea typeface="Calibri" panose="020F0502020204030204" pitchFamily="34" charset="0"/>
                <a:cs typeface="Times New Roman" panose="02020603050405020304" pitchFamily="18" charset="0"/>
              </a:rPr>
              <a:t>plot</a:t>
            </a:r>
            <a:r>
              <a:rPr lang="pt-BR" dirty="0">
                <a:latin typeface="Times New Roman" panose="02020603050405020304" pitchFamily="18" charset="0"/>
                <a:ea typeface="Calibri" panose="020F0502020204030204" pitchFamily="34" charset="0"/>
                <a:cs typeface="Times New Roman" panose="02020603050405020304" pitchFamily="18" charset="0"/>
              </a:rPr>
              <a:t> para cada desfecho;</a:t>
            </a:r>
          </a:p>
          <a:p>
            <a:pPr algn="ctr"/>
            <a:r>
              <a:rPr lang="pt-BR" dirty="0">
                <a:latin typeface="Times New Roman" panose="02020603050405020304" pitchFamily="18" charset="0"/>
                <a:ea typeface="Calibri" panose="020F0502020204030204" pitchFamily="34" charset="0"/>
                <a:cs typeface="Times New Roman" panose="02020603050405020304" pitchFamily="18" charset="0"/>
              </a:rPr>
              <a:t>Biblioteca ‘</a:t>
            </a:r>
            <a:r>
              <a:rPr lang="pt-BR" dirty="0" err="1">
                <a:latin typeface="Times New Roman" panose="02020603050405020304" pitchFamily="18" charset="0"/>
                <a:ea typeface="Calibri" panose="020F0502020204030204" pitchFamily="34" charset="0"/>
                <a:cs typeface="Times New Roman" panose="02020603050405020304" pitchFamily="18" charset="0"/>
              </a:rPr>
              <a:t>metafor</a:t>
            </a:r>
            <a:r>
              <a:rPr lang="pt-BR" dirty="0">
                <a:latin typeface="Times New Roman" panose="02020603050405020304" pitchFamily="18" charset="0"/>
                <a:ea typeface="Calibri" panose="020F0502020204030204" pitchFamily="34" charset="0"/>
                <a:cs typeface="Times New Roman" panose="02020603050405020304" pitchFamily="18" charset="0"/>
              </a:rPr>
              <a:t>’ (4.6);</a:t>
            </a: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IDE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Rstudio</a:t>
            </a:r>
            <a:r>
              <a:rPr lang="pt-BR" sz="1800" dirty="0">
                <a:effectLst/>
                <a:latin typeface="Calibri" panose="020F0502020204030204" pitchFamily="34" charset="0"/>
                <a:ea typeface="Calibri" panose="020F0502020204030204" pitchFamily="34" charset="0"/>
                <a:cs typeface="Times New Roman" panose="02020603050405020304" pitchFamily="18" charset="0"/>
              </a:rPr>
              <a:t>;</a:t>
            </a:r>
          </a:p>
          <a:p>
            <a:pPr algn="ctr"/>
            <a:r>
              <a:rPr lang="pt-BR" dirty="0">
                <a:latin typeface="Calibri" panose="020F0502020204030204" pitchFamily="34" charset="0"/>
                <a:ea typeface="Calibri" panose="020F0502020204030204" pitchFamily="34" charset="0"/>
                <a:cs typeface="Times New Roman" panose="02020603050405020304" pitchFamily="18" charset="0"/>
              </a:rPr>
              <a:t>Modelo de efeitos fixos para visualizar o ICC médio da literatura;</a:t>
            </a:r>
          </a:p>
          <a:p>
            <a:pPr algn="ctr"/>
            <a:r>
              <a:rPr lang="pt-BR" sz="1800" dirty="0">
                <a:effectLst/>
                <a:latin typeface="Calibri" panose="020F0502020204030204" pitchFamily="34" charset="0"/>
                <a:ea typeface="Calibri" panose="020F0502020204030204" pitchFamily="34" charset="0"/>
                <a:cs typeface="Times New Roman" panose="02020603050405020304" pitchFamily="18" charset="0"/>
              </a:rPr>
              <a:t>Erro padrão para os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ICCs</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0.0001.</a:t>
            </a:r>
          </a:p>
        </p:txBody>
      </p:sp>
    </p:spTree>
    <p:extLst>
      <p:ext uri="{BB962C8B-B14F-4D97-AF65-F5344CB8AC3E}">
        <p14:creationId xmlns:p14="http://schemas.microsoft.com/office/powerpoint/2010/main" val="39903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caracterização</a:t>
            </a:r>
            <a:r>
              <a:rPr lang="en-US" sz="4000" dirty="0">
                <a:latin typeface="Times New Roman"/>
                <a:cs typeface="Times New Roman"/>
              </a:rPr>
              <a:t> da </a:t>
            </a:r>
            <a:r>
              <a:rPr lang="en-US" sz="4000" dirty="0" err="1">
                <a:latin typeface="Times New Roman"/>
                <a:cs typeface="Times New Roman"/>
              </a:rPr>
              <a:t>amostra</a:t>
            </a:r>
            <a:r>
              <a:rPr lang="en-US" sz="4000" dirty="0">
                <a:latin typeface="Times New Roman"/>
                <a:cs typeface="Times New Roman"/>
              </a:rPr>
              <a:t>)</a:t>
            </a:r>
            <a:endParaRPr lang="en-US" dirty="0"/>
          </a:p>
        </p:txBody>
      </p:sp>
      <p:pic>
        <p:nvPicPr>
          <p:cNvPr id="4" name="Imagem 3">
            <a:extLst>
              <a:ext uri="{FF2B5EF4-FFF2-40B4-BE49-F238E27FC236}">
                <a16:creationId xmlns:a16="http://schemas.microsoft.com/office/drawing/2014/main" id="{F2AF86B4-1926-25CB-00C4-A3F7A680574F}"/>
              </a:ext>
            </a:extLst>
          </p:cNvPr>
          <p:cNvPicPr>
            <a:picLocks noChangeAspect="1"/>
          </p:cNvPicPr>
          <p:nvPr/>
        </p:nvPicPr>
        <p:blipFill>
          <a:blip r:embed="rId2"/>
          <a:stretch>
            <a:fillRect/>
          </a:stretch>
        </p:blipFill>
        <p:spPr>
          <a:xfrm>
            <a:off x="2175173" y="1897742"/>
            <a:ext cx="7841653" cy="4217657"/>
          </a:xfrm>
          <a:prstGeom prst="rect">
            <a:avLst/>
          </a:prstGeom>
        </p:spPr>
      </p:pic>
    </p:spTree>
    <p:extLst>
      <p:ext uri="{BB962C8B-B14F-4D97-AF65-F5344CB8AC3E}">
        <p14:creationId xmlns:p14="http://schemas.microsoft.com/office/powerpoint/2010/main" val="3182885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efeito</a:t>
            </a:r>
            <a:r>
              <a:rPr lang="en-US" sz="4000" dirty="0">
                <a:latin typeface="Times New Roman"/>
                <a:cs typeface="Times New Roman"/>
              </a:rPr>
              <a:t> do tempo </a:t>
            </a:r>
            <a:r>
              <a:rPr lang="en-US" sz="4000" dirty="0" err="1">
                <a:latin typeface="Times New Roman"/>
                <a:cs typeface="Times New Roman"/>
              </a:rPr>
              <a:t>sobre</a:t>
            </a:r>
            <a:r>
              <a:rPr lang="en-US" sz="4000" dirty="0">
                <a:latin typeface="Times New Roman"/>
                <a:cs typeface="Times New Roman"/>
              </a:rPr>
              <a:t> a </a:t>
            </a:r>
            <a:r>
              <a:rPr lang="en-US" sz="4000" dirty="0" err="1">
                <a:latin typeface="Times New Roman"/>
                <a:cs typeface="Times New Roman"/>
              </a:rPr>
              <a:t>caminhada</a:t>
            </a:r>
            <a:r>
              <a:rPr lang="en-US" sz="4000" dirty="0">
                <a:latin typeface="Times New Roman"/>
                <a:cs typeface="Times New Roman"/>
              </a:rPr>
              <a:t>)</a:t>
            </a:r>
            <a:endParaRPr lang="en-US" dirty="0"/>
          </a:p>
        </p:txBody>
      </p:sp>
      <p:pic>
        <p:nvPicPr>
          <p:cNvPr id="5" name="Imagem 4">
            <a:extLst>
              <a:ext uri="{FF2B5EF4-FFF2-40B4-BE49-F238E27FC236}">
                <a16:creationId xmlns:a16="http://schemas.microsoft.com/office/drawing/2014/main" id="{76895D70-0E98-A2E3-F65F-C836FE23250F}"/>
              </a:ext>
            </a:extLst>
          </p:cNvPr>
          <p:cNvPicPr>
            <a:picLocks noChangeAspect="1"/>
          </p:cNvPicPr>
          <p:nvPr/>
        </p:nvPicPr>
        <p:blipFill>
          <a:blip r:embed="rId2"/>
          <a:stretch>
            <a:fillRect/>
          </a:stretch>
        </p:blipFill>
        <p:spPr>
          <a:xfrm>
            <a:off x="2310795" y="1587996"/>
            <a:ext cx="5338938" cy="5092787"/>
          </a:xfrm>
          <a:prstGeom prst="rect">
            <a:avLst/>
          </a:prstGeom>
        </p:spPr>
      </p:pic>
      <p:sp>
        <p:nvSpPr>
          <p:cNvPr id="6" name="CaixaDeTexto 5">
            <a:extLst>
              <a:ext uri="{FF2B5EF4-FFF2-40B4-BE49-F238E27FC236}">
                <a16:creationId xmlns:a16="http://schemas.microsoft.com/office/drawing/2014/main" id="{30C9A8D6-897E-9B18-02E9-182FA81F1D3D}"/>
              </a:ext>
            </a:extLst>
          </p:cNvPr>
          <p:cNvSpPr txBox="1"/>
          <p:nvPr/>
        </p:nvSpPr>
        <p:spPr>
          <a:xfrm>
            <a:off x="7310536" y="251705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210) = 5.05; p &lt; 0.001</a:t>
            </a:r>
          </a:p>
        </p:txBody>
      </p:sp>
      <p:sp>
        <p:nvSpPr>
          <p:cNvPr id="7" name="CaixaDeTexto 6">
            <a:extLst>
              <a:ext uri="{FF2B5EF4-FFF2-40B4-BE49-F238E27FC236}">
                <a16:creationId xmlns:a16="http://schemas.microsoft.com/office/drawing/2014/main" id="{3A61B0CA-4124-754E-AE1A-4C6663814DD5}"/>
              </a:ext>
            </a:extLst>
          </p:cNvPr>
          <p:cNvSpPr txBox="1"/>
          <p:nvPr/>
        </p:nvSpPr>
        <p:spPr>
          <a:xfrm>
            <a:off x="7310537" y="3897074"/>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274) = 0.22; p = 0.914</a:t>
            </a:r>
          </a:p>
        </p:txBody>
      </p:sp>
      <p:sp>
        <p:nvSpPr>
          <p:cNvPr id="8" name="CaixaDeTexto 7">
            <a:extLst>
              <a:ext uri="{FF2B5EF4-FFF2-40B4-BE49-F238E27FC236}">
                <a16:creationId xmlns:a16="http://schemas.microsoft.com/office/drawing/2014/main" id="{7914597D-5B7D-7A21-EBBE-E365DD66C92D}"/>
              </a:ext>
            </a:extLst>
          </p:cNvPr>
          <p:cNvSpPr txBox="1"/>
          <p:nvPr/>
        </p:nvSpPr>
        <p:spPr>
          <a:xfrm>
            <a:off x="7310536" y="5301519"/>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220) = 1.13; p = 0.338</a:t>
            </a:r>
          </a:p>
        </p:txBody>
      </p:sp>
    </p:spTree>
    <p:extLst>
      <p:ext uri="{BB962C8B-B14F-4D97-AF65-F5344CB8AC3E}">
        <p14:creationId xmlns:p14="http://schemas.microsoft.com/office/powerpoint/2010/main" val="2368684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valiar ícone Png">
            <a:extLst>
              <a:ext uri="{FF2B5EF4-FFF2-40B4-BE49-F238E27FC236}">
                <a16:creationId xmlns:a16="http://schemas.microsoft.com/office/drawing/2014/main" id="{D3BA22B2-020B-FD42-45CF-6EFC1A45C05D}"/>
              </a:ext>
            </a:extLst>
          </p:cNvPr>
          <p:cNvPicPr>
            <a:picLocks noChangeAspect="1"/>
          </p:cNvPicPr>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172613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efeito</a:t>
            </a:r>
            <a:r>
              <a:rPr lang="en-US" sz="4000" dirty="0">
                <a:latin typeface="Times New Roman"/>
                <a:cs typeface="Times New Roman"/>
              </a:rPr>
              <a:t> do tempo </a:t>
            </a:r>
            <a:r>
              <a:rPr lang="en-US" sz="4000" dirty="0" err="1">
                <a:latin typeface="Times New Roman"/>
                <a:cs typeface="Times New Roman"/>
              </a:rPr>
              <a:t>sobre</a:t>
            </a:r>
            <a:r>
              <a:rPr lang="en-US" sz="4000" dirty="0">
                <a:latin typeface="Times New Roman"/>
                <a:cs typeface="Times New Roman"/>
              </a:rPr>
              <a:t> a </a:t>
            </a:r>
            <a:r>
              <a:rPr lang="en-US" sz="4000" dirty="0" err="1">
                <a:latin typeface="Times New Roman"/>
                <a:cs typeface="Times New Roman"/>
              </a:rPr>
              <a:t>caminhada</a:t>
            </a:r>
            <a:r>
              <a:rPr lang="en-US" sz="4000" dirty="0">
                <a:latin typeface="Times New Roman"/>
                <a:cs typeface="Times New Roman"/>
              </a:rPr>
              <a:t>)</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7310536" y="2517055"/>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1.30; p = 0.270</a:t>
            </a:r>
          </a:p>
        </p:txBody>
      </p:sp>
      <p:sp>
        <p:nvSpPr>
          <p:cNvPr id="7" name="CaixaDeTexto 6">
            <a:extLst>
              <a:ext uri="{FF2B5EF4-FFF2-40B4-BE49-F238E27FC236}">
                <a16:creationId xmlns:a16="http://schemas.microsoft.com/office/drawing/2014/main" id="{3A61B0CA-4124-754E-AE1A-4C6663814DD5}"/>
              </a:ext>
            </a:extLst>
          </p:cNvPr>
          <p:cNvSpPr txBox="1"/>
          <p:nvPr/>
        </p:nvSpPr>
        <p:spPr>
          <a:xfrm>
            <a:off x="7310537" y="3897074"/>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1.03; p = 0.387</a:t>
            </a:r>
          </a:p>
        </p:txBody>
      </p:sp>
      <p:sp>
        <p:nvSpPr>
          <p:cNvPr id="8" name="CaixaDeTexto 7">
            <a:extLst>
              <a:ext uri="{FF2B5EF4-FFF2-40B4-BE49-F238E27FC236}">
                <a16:creationId xmlns:a16="http://schemas.microsoft.com/office/drawing/2014/main" id="{7914597D-5B7D-7A21-EBBE-E365DD66C92D}"/>
              </a:ext>
            </a:extLst>
          </p:cNvPr>
          <p:cNvSpPr txBox="1"/>
          <p:nvPr/>
        </p:nvSpPr>
        <p:spPr>
          <a:xfrm>
            <a:off x="7310536" y="5301519"/>
            <a:ext cx="3801165" cy="261610"/>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Efeito do tempo = F (4, 252) = 0.837; p = 0.502</a:t>
            </a:r>
          </a:p>
        </p:txBody>
      </p:sp>
      <p:pic>
        <p:nvPicPr>
          <p:cNvPr id="4" name="Imagem 3">
            <a:extLst>
              <a:ext uri="{FF2B5EF4-FFF2-40B4-BE49-F238E27FC236}">
                <a16:creationId xmlns:a16="http://schemas.microsoft.com/office/drawing/2014/main" id="{927C4F03-6866-5AED-92B5-0696DBFB73F3}"/>
              </a:ext>
            </a:extLst>
          </p:cNvPr>
          <p:cNvPicPr>
            <a:picLocks noChangeAspect="1"/>
          </p:cNvPicPr>
          <p:nvPr/>
        </p:nvPicPr>
        <p:blipFill>
          <a:blip r:embed="rId2"/>
          <a:stretch>
            <a:fillRect/>
          </a:stretch>
        </p:blipFill>
        <p:spPr>
          <a:xfrm>
            <a:off x="2182633" y="1611684"/>
            <a:ext cx="5127903" cy="5094000"/>
          </a:xfrm>
          <a:prstGeom prst="rect">
            <a:avLst/>
          </a:prstGeom>
        </p:spPr>
      </p:pic>
    </p:spTree>
    <p:extLst>
      <p:ext uri="{BB962C8B-B14F-4D97-AF65-F5344CB8AC3E}">
        <p14:creationId xmlns:p14="http://schemas.microsoft.com/office/powerpoint/2010/main" val="1546494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efeito</a:t>
            </a:r>
            <a:r>
              <a:rPr lang="en-US" sz="4000" dirty="0">
                <a:latin typeface="Times New Roman"/>
                <a:cs typeface="Times New Roman"/>
              </a:rPr>
              <a:t> do tempo </a:t>
            </a:r>
            <a:r>
              <a:rPr lang="en-US" sz="4000" dirty="0" err="1">
                <a:latin typeface="Times New Roman"/>
                <a:cs typeface="Times New Roman"/>
              </a:rPr>
              <a:t>sobre</a:t>
            </a:r>
            <a:r>
              <a:rPr lang="en-US" sz="4000" dirty="0">
                <a:latin typeface="Times New Roman"/>
                <a:cs typeface="Times New Roman"/>
              </a:rPr>
              <a:t> as </a:t>
            </a:r>
            <a:r>
              <a:rPr lang="en-US" sz="4000" dirty="0" err="1">
                <a:latin typeface="Times New Roman"/>
                <a:cs typeface="Times New Roman"/>
              </a:rPr>
              <a:t>estimativas</a:t>
            </a:r>
            <a:r>
              <a:rPr lang="en-US" sz="4000" dirty="0">
                <a:latin typeface="Times New Roman"/>
                <a:cs typeface="Times New Roman"/>
              </a:rPr>
              <a:t>)</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7327314" y="3766268"/>
            <a:ext cx="3801165" cy="1107996"/>
          </a:xfrm>
          <a:prstGeom prst="rect">
            <a:avLst/>
          </a:prstGeom>
          <a:noFill/>
        </p:spPr>
        <p:txBody>
          <a:bodyPr wrap="square" rtlCol="0">
            <a:spAutoFit/>
          </a:bodyPr>
          <a:lstStyle/>
          <a:p>
            <a:pPr algn="ctr"/>
            <a:r>
              <a:rPr lang="pt-BR" sz="1100" dirty="0">
                <a:latin typeface="Times New Roman" panose="02020603050405020304" pitchFamily="18" charset="0"/>
                <a:cs typeface="Times New Roman" panose="02020603050405020304" pitchFamily="18" charset="0"/>
              </a:rPr>
              <a:t>87 indivíduos adultos monitorados por 3 semanas usando acelerômetros da </a:t>
            </a:r>
            <a:r>
              <a:rPr lang="pt-BR" sz="1100" dirty="0" err="1">
                <a:latin typeface="Times New Roman" panose="02020603050405020304" pitchFamily="18" charset="0"/>
                <a:cs typeface="Times New Roman" panose="02020603050405020304" pitchFamily="18" charset="0"/>
              </a:rPr>
              <a:t>Actigraph</a:t>
            </a:r>
            <a:r>
              <a:rPr lang="pt-BR" sz="1100" dirty="0">
                <a:latin typeface="Times New Roman" panose="02020603050405020304" pitchFamily="18" charset="0"/>
                <a:cs typeface="Times New Roman" panose="02020603050405020304" pitchFamily="18" charset="0"/>
              </a:rPr>
              <a:t>;</a:t>
            </a:r>
          </a:p>
          <a:p>
            <a:pPr algn="ctr"/>
            <a:r>
              <a:rPr lang="pt-BR" sz="1100" dirty="0">
                <a:latin typeface="Times New Roman" panose="02020603050405020304" pitchFamily="18" charset="0"/>
                <a:cs typeface="Times New Roman" panose="02020603050405020304" pitchFamily="18" charset="0"/>
              </a:rPr>
              <a:t>Se baseiam em estimativas de atividade física diária;</a:t>
            </a:r>
          </a:p>
          <a:p>
            <a:pPr algn="ctr"/>
            <a:r>
              <a:rPr lang="pt-BR" sz="1100" dirty="0">
                <a:latin typeface="Times New Roman" panose="02020603050405020304" pitchFamily="18" charset="0"/>
                <a:cs typeface="Times New Roman" panose="02020603050405020304" pitchFamily="18" charset="0"/>
              </a:rPr>
              <a:t>Compararam as medidas de tendência central por gráficos </a:t>
            </a:r>
            <a:r>
              <a:rPr lang="pt-BR" sz="1100" dirty="0" err="1">
                <a:latin typeface="Times New Roman" panose="02020603050405020304" pitchFamily="18" charset="0"/>
                <a:cs typeface="Times New Roman" panose="02020603050405020304" pitchFamily="18" charset="0"/>
              </a:rPr>
              <a:t>Bland</a:t>
            </a:r>
            <a:r>
              <a:rPr lang="pt-BR" sz="1100" dirty="0">
                <a:latin typeface="Times New Roman" panose="02020603050405020304" pitchFamily="18" charset="0"/>
                <a:cs typeface="Times New Roman" panose="02020603050405020304" pitchFamily="18" charset="0"/>
              </a:rPr>
              <a:t> Altman;</a:t>
            </a:r>
          </a:p>
          <a:p>
            <a:pPr algn="ctr"/>
            <a:r>
              <a:rPr lang="pt-BR" sz="1100" dirty="0">
                <a:latin typeface="Times New Roman" panose="02020603050405020304" pitchFamily="18" charset="0"/>
                <a:cs typeface="Times New Roman" panose="02020603050405020304" pitchFamily="18" charset="0"/>
              </a:rPr>
              <a:t>Resultados não comparáveis. </a:t>
            </a:r>
          </a:p>
        </p:txBody>
      </p:sp>
      <p:pic>
        <p:nvPicPr>
          <p:cNvPr id="5" name="Imagem 4">
            <a:extLst>
              <a:ext uri="{FF2B5EF4-FFF2-40B4-BE49-F238E27FC236}">
                <a16:creationId xmlns:a16="http://schemas.microsoft.com/office/drawing/2014/main" id="{70BCA310-BF32-DF6B-461F-77CCF4A20D59}"/>
              </a:ext>
            </a:extLst>
          </p:cNvPr>
          <p:cNvPicPr>
            <a:picLocks noChangeAspect="1"/>
          </p:cNvPicPr>
          <p:nvPr/>
        </p:nvPicPr>
        <p:blipFill>
          <a:blip r:embed="rId2"/>
          <a:stretch>
            <a:fillRect/>
          </a:stretch>
        </p:blipFill>
        <p:spPr>
          <a:xfrm>
            <a:off x="443975" y="1500695"/>
            <a:ext cx="5944592" cy="5054367"/>
          </a:xfrm>
          <a:prstGeom prst="rect">
            <a:avLst/>
          </a:prstGeom>
        </p:spPr>
      </p:pic>
    </p:spTree>
    <p:extLst>
      <p:ext uri="{BB962C8B-B14F-4D97-AF65-F5344CB8AC3E}">
        <p14:creationId xmlns:p14="http://schemas.microsoft.com/office/powerpoint/2010/main" val="328865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confiabilidade</a:t>
            </a:r>
            <a:r>
              <a:rPr lang="en-US" sz="4000" dirty="0">
                <a:latin typeface="Times New Roman"/>
                <a:cs typeface="Times New Roman"/>
              </a:rPr>
              <a:t> teste-</a:t>
            </a:r>
            <a:r>
              <a:rPr lang="en-US" sz="4000" dirty="0" err="1">
                <a:latin typeface="Times New Roman"/>
                <a:cs typeface="Times New Roman"/>
              </a:rPr>
              <a:t>reteste</a:t>
            </a:r>
            <a:r>
              <a:rPr lang="en-US" sz="4000" dirty="0">
                <a:latin typeface="Times New Roman"/>
                <a:cs typeface="Times New Roman"/>
              </a:rPr>
              <a:t> das </a:t>
            </a:r>
            <a:r>
              <a:rPr lang="en-US" sz="4000" dirty="0" err="1">
                <a:latin typeface="Times New Roman"/>
                <a:cs typeface="Times New Roman"/>
              </a:rPr>
              <a:t>estimativas</a:t>
            </a:r>
            <a:r>
              <a:rPr lang="en-US" sz="4000" dirty="0">
                <a:latin typeface="Times New Roman"/>
                <a:cs typeface="Times New Roman"/>
              </a:rPr>
              <a:t> do IPAQ </a:t>
            </a:r>
            <a:r>
              <a:rPr lang="en-US" sz="4000" dirty="0" err="1">
                <a:latin typeface="Times New Roman"/>
                <a:cs typeface="Times New Roman"/>
              </a:rPr>
              <a:t>nas</a:t>
            </a:r>
            <a:r>
              <a:rPr lang="en-US" sz="4000" dirty="0">
                <a:latin typeface="Times New Roman"/>
                <a:cs typeface="Times New Roman"/>
              </a:rPr>
              <a:t> duas </a:t>
            </a:r>
            <a:r>
              <a:rPr lang="en-US" sz="4000" dirty="0" err="1">
                <a:latin typeface="Times New Roman"/>
                <a:cs typeface="Times New Roman"/>
              </a:rPr>
              <a:t>primeiras</a:t>
            </a:r>
            <a:r>
              <a:rPr lang="en-US" sz="4000" dirty="0">
                <a:latin typeface="Times New Roman"/>
                <a:cs typeface="Times New Roman"/>
              </a:rPr>
              <a:t> Semanas - ICC)</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0" y="3429000"/>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Caminhada – ICCMU = 0.53 (95% IC = 0.32 – 0.68)/ ICCMM = </a:t>
            </a:r>
            <a:r>
              <a:rPr lang="pl-PL" sz="1400" dirty="0">
                <a:latin typeface="Times New Roman" panose="02020603050405020304" pitchFamily="18" charset="0"/>
                <a:cs typeface="Times New Roman" panose="02020603050405020304" pitchFamily="18" charset="0"/>
              </a:rPr>
              <a:t>0.69 (95% IC = 0.49 – 0.81)</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Moderada – ICCMU = 0.82 (95% IC = 0.72 – 0.89)/ ICCMM = </a:t>
            </a:r>
            <a:r>
              <a:rPr lang="pl-PL" sz="1400" dirty="0">
                <a:latin typeface="Times New Roman" panose="02020603050405020304" pitchFamily="18" charset="0"/>
                <a:cs typeface="Times New Roman" panose="02020603050405020304" pitchFamily="18" charset="0"/>
              </a:rPr>
              <a:t>0.90 (95% IC = 0.84 – 0.94)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ICCMU = 0.76 (95% IC = 0.63 – 0.84)/ ICCMM = </a:t>
            </a:r>
            <a:r>
              <a:rPr lang="pl-PL" sz="1400" dirty="0">
                <a:latin typeface="Times New Roman" panose="02020603050405020304" pitchFamily="18" charset="0"/>
                <a:cs typeface="Times New Roman" panose="02020603050405020304" pitchFamily="18" charset="0"/>
              </a:rPr>
              <a:t>0.86 (95% IC = 0.77 – 0.92) </a:t>
            </a:r>
            <a:endParaRPr lang="pt-BR" sz="14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76D630A2-68A8-4416-452B-674EDCA35852}"/>
              </a:ext>
            </a:extLst>
          </p:cNvPr>
          <p:cNvPicPr>
            <a:picLocks noChangeAspect="1"/>
          </p:cNvPicPr>
          <p:nvPr/>
        </p:nvPicPr>
        <p:blipFill>
          <a:blip r:embed="rId2"/>
          <a:stretch>
            <a:fillRect/>
          </a:stretch>
        </p:blipFill>
        <p:spPr>
          <a:xfrm>
            <a:off x="197872" y="1736060"/>
            <a:ext cx="6341815" cy="3375955"/>
          </a:xfrm>
          <a:prstGeom prst="rect">
            <a:avLst/>
          </a:prstGeom>
        </p:spPr>
      </p:pic>
      <p:pic>
        <p:nvPicPr>
          <p:cNvPr id="8" name="Imagem 7">
            <a:extLst>
              <a:ext uri="{FF2B5EF4-FFF2-40B4-BE49-F238E27FC236}">
                <a16:creationId xmlns:a16="http://schemas.microsoft.com/office/drawing/2014/main" id="{70F59F0D-B904-BF00-258B-553FBD172687}"/>
              </a:ext>
            </a:extLst>
          </p:cNvPr>
          <p:cNvPicPr>
            <a:picLocks noChangeAspect="1"/>
          </p:cNvPicPr>
          <p:nvPr/>
        </p:nvPicPr>
        <p:blipFill>
          <a:blip r:embed="rId3"/>
          <a:stretch>
            <a:fillRect/>
          </a:stretch>
        </p:blipFill>
        <p:spPr>
          <a:xfrm>
            <a:off x="2368447" y="1712774"/>
            <a:ext cx="6449317" cy="3376800"/>
          </a:xfrm>
          <a:prstGeom prst="rect">
            <a:avLst/>
          </a:prstGeom>
        </p:spPr>
      </p:pic>
      <p:pic>
        <p:nvPicPr>
          <p:cNvPr id="10" name="Imagem 9">
            <a:extLst>
              <a:ext uri="{FF2B5EF4-FFF2-40B4-BE49-F238E27FC236}">
                <a16:creationId xmlns:a16="http://schemas.microsoft.com/office/drawing/2014/main" id="{3796BA41-045C-08CF-F51F-021871BE890F}"/>
              </a:ext>
            </a:extLst>
          </p:cNvPr>
          <p:cNvPicPr>
            <a:picLocks noChangeAspect="1"/>
          </p:cNvPicPr>
          <p:nvPr/>
        </p:nvPicPr>
        <p:blipFill>
          <a:blip r:embed="rId4"/>
          <a:stretch>
            <a:fillRect/>
          </a:stretch>
        </p:blipFill>
        <p:spPr>
          <a:xfrm>
            <a:off x="5269465" y="1680385"/>
            <a:ext cx="6291125" cy="3376800"/>
          </a:xfrm>
          <a:prstGeom prst="rect">
            <a:avLst/>
          </a:prstGeom>
        </p:spPr>
      </p:pic>
    </p:spTree>
    <p:extLst>
      <p:ext uri="{BB962C8B-B14F-4D97-AF65-F5344CB8AC3E}">
        <p14:creationId xmlns:p14="http://schemas.microsoft.com/office/powerpoint/2010/main" val="3768632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confiabilidade</a:t>
            </a:r>
            <a:r>
              <a:rPr lang="en-US" sz="4000" dirty="0">
                <a:latin typeface="Times New Roman"/>
                <a:cs typeface="Times New Roman"/>
              </a:rPr>
              <a:t> teste-</a:t>
            </a:r>
            <a:r>
              <a:rPr lang="en-US" sz="4000" dirty="0" err="1">
                <a:latin typeface="Times New Roman"/>
                <a:cs typeface="Times New Roman"/>
              </a:rPr>
              <a:t>reteste</a:t>
            </a:r>
            <a:r>
              <a:rPr lang="en-US" sz="4000" dirty="0">
                <a:latin typeface="Times New Roman"/>
                <a:cs typeface="Times New Roman"/>
              </a:rPr>
              <a:t> das </a:t>
            </a:r>
            <a:r>
              <a:rPr lang="en-US" sz="4000" dirty="0" err="1">
                <a:latin typeface="Times New Roman"/>
                <a:cs typeface="Times New Roman"/>
              </a:rPr>
              <a:t>estimativas</a:t>
            </a:r>
            <a:r>
              <a:rPr lang="en-US" sz="4000" dirty="0">
                <a:latin typeface="Times New Roman"/>
                <a:cs typeface="Times New Roman"/>
              </a:rPr>
              <a:t> do IPAQ </a:t>
            </a:r>
            <a:r>
              <a:rPr lang="en-US" sz="4000" dirty="0" err="1">
                <a:latin typeface="Times New Roman"/>
                <a:cs typeface="Times New Roman"/>
              </a:rPr>
              <a:t>nas</a:t>
            </a:r>
            <a:r>
              <a:rPr lang="en-US" sz="4000" dirty="0">
                <a:latin typeface="Times New Roman"/>
                <a:cs typeface="Times New Roman"/>
              </a:rPr>
              <a:t> duas </a:t>
            </a:r>
            <a:r>
              <a:rPr lang="en-US" sz="4000" dirty="0" err="1">
                <a:latin typeface="Times New Roman"/>
                <a:cs typeface="Times New Roman"/>
              </a:rPr>
              <a:t>primeiras</a:t>
            </a:r>
            <a:r>
              <a:rPr lang="en-US" sz="4000" dirty="0">
                <a:latin typeface="Times New Roman"/>
                <a:cs typeface="Times New Roman"/>
              </a:rPr>
              <a:t> Semanas - EPM)</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240019" y="3302949"/>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Caminhada – EPM(ICCMU) = 228 minutos/ EPM(ICCMM) = 185 minutos</a:t>
            </a:r>
          </a:p>
          <a:p>
            <a:pPr algn="ctr"/>
            <a:r>
              <a:rPr lang="pt-BR" sz="1400" dirty="0">
                <a:latin typeface="Times New Roman" panose="02020603050405020304" pitchFamily="18" charset="0"/>
                <a:cs typeface="Times New Roman" panose="02020603050405020304" pitchFamily="18" charset="0"/>
              </a:rPr>
              <a:t>Moderada – EPM(ICCMU) = 163 minutos/ EPM(ICCMM) = 122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72 minutos/ EPM(ICCMM) = 55 minutos</a:t>
            </a:r>
          </a:p>
        </p:txBody>
      </p:sp>
      <p:pic>
        <p:nvPicPr>
          <p:cNvPr id="4" name="Imagem 3">
            <a:extLst>
              <a:ext uri="{FF2B5EF4-FFF2-40B4-BE49-F238E27FC236}">
                <a16:creationId xmlns:a16="http://schemas.microsoft.com/office/drawing/2014/main" id="{17BF047A-FD4D-F7E3-197B-915E8B53B186}"/>
              </a:ext>
            </a:extLst>
          </p:cNvPr>
          <p:cNvPicPr>
            <a:picLocks noChangeAspect="1"/>
          </p:cNvPicPr>
          <p:nvPr/>
        </p:nvPicPr>
        <p:blipFill>
          <a:blip r:embed="rId2"/>
          <a:stretch>
            <a:fillRect/>
          </a:stretch>
        </p:blipFill>
        <p:spPr>
          <a:xfrm>
            <a:off x="942610" y="1400961"/>
            <a:ext cx="5277157" cy="4727196"/>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6B79DA00-D204-17C8-94EE-4BEA8284CDB5}"/>
                  </a:ext>
                </a:extLst>
              </p:cNvPr>
              <p:cNvSpPr txBox="1"/>
              <p:nvPr/>
            </p:nvSpPr>
            <p:spPr>
              <a:xfrm>
                <a:off x="7759817" y="3302949"/>
                <a:ext cx="2323750" cy="3139321"/>
              </a:xfrm>
              <a:prstGeom prst="rect">
                <a:avLst/>
              </a:prstGeom>
              <a:noFill/>
            </p:spPr>
            <p:txBody>
              <a:bodyPr wrap="square" rtlCol="0">
                <a:spAutoFit/>
              </a:bodyPr>
              <a:lstStyle/>
              <a:p>
                <a:r>
                  <a:rPr lang="pt-BR" dirty="0">
                    <a:latin typeface="Times New Roman" panose="02020603050405020304" pitchFamily="18" charset="0"/>
                    <a:cs typeface="Times New Roman" panose="02020603050405020304" pitchFamily="18" charset="0"/>
                  </a:rPr>
                  <a:t>Erro típico = DP*</a:t>
                </a:r>
                <a14:m>
                  <m:oMath xmlns:m="http://schemas.openxmlformats.org/officeDocument/2006/math">
                    <m:r>
                      <a:rPr lang="pt-BR" sz="1800" i="1" smtClean="0">
                        <a:effectLst/>
                        <a:latin typeface="Cambria Math" panose="02040503050406030204" pitchFamily="18" charset="0"/>
                        <a:ea typeface="Calibri" panose="020F0502020204030204" pitchFamily="34" charset="0"/>
                        <a:cs typeface="Times New Roman" panose="02020603050405020304" pitchFamily="18" charset="0"/>
                      </a:rPr>
                      <m:t>√2</m:t>
                    </m:r>
                  </m:oMath>
                </a14:m>
                <a:endParaRPr lang="pt-BR" dirty="0">
                  <a:latin typeface="Times New Roman" panose="02020603050405020304" pitchFamily="18" charset="0"/>
                  <a:cs typeface="Times New Roman" panose="02020603050405020304" pitchFamily="18" charset="0"/>
                </a:endParaRPr>
              </a:p>
              <a:p>
                <a:r>
                  <a:rPr lang="pt-BR" dirty="0">
                    <a:latin typeface="Times New Roman" panose="02020603050405020304" pitchFamily="18" charset="0"/>
                    <a:cs typeface="Times New Roman" panose="02020603050405020304" pitchFamily="18" charset="0"/>
                  </a:rPr>
                  <a:t>Erro típico de 238 MET x minutos/semana para caminhada e 174.2 MET x minutos/semana para AF moderada e 334 MET x minutos/semana para vigorosa</a:t>
                </a:r>
              </a:p>
            </p:txBody>
          </p:sp>
        </mc:Choice>
        <mc:Fallback xmlns="">
          <p:sp>
            <p:nvSpPr>
              <p:cNvPr id="5" name="CaixaDeTexto 4">
                <a:extLst>
                  <a:ext uri="{FF2B5EF4-FFF2-40B4-BE49-F238E27FC236}">
                    <a16:creationId xmlns:a16="http://schemas.microsoft.com/office/drawing/2014/main" id="{6B79DA00-D204-17C8-94EE-4BEA8284CDB5}"/>
                  </a:ext>
                </a:extLst>
              </p:cNvPr>
              <p:cNvSpPr txBox="1">
                <a:spLocks noRot="1" noChangeAspect="1" noMove="1" noResize="1" noEditPoints="1" noAdjustHandles="1" noChangeArrowheads="1" noChangeShapeType="1" noTextEdit="1"/>
              </p:cNvSpPr>
              <p:nvPr/>
            </p:nvSpPr>
            <p:spPr>
              <a:xfrm>
                <a:off x="7759817" y="3302949"/>
                <a:ext cx="2323750" cy="3139321"/>
              </a:xfrm>
              <a:prstGeom prst="rect">
                <a:avLst/>
              </a:prstGeom>
              <a:blipFill>
                <a:blip r:embed="rId3"/>
                <a:stretch>
                  <a:fillRect l="-2362" t="-388" b="-2913"/>
                </a:stretch>
              </a:blipFill>
            </p:spPr>
            <p:txBody>
              <a:bodyPr/>
              <a:lstStyle/>
              <a:p>
                <a:r>
                  <a:rPr lang="pt-BR">
                    <a:noFill/>
                  </a:rPr>
                  <a:t> </a:t>
                </a:r>
              </a:p>
            </p:txBody>
          </p:sp>
        </mc:Fallback>
      </mc:AlternateContent>
    </p:spTree>
    <p:extLst>
      <p:ext uri="{BB962C8B-B14F-4D97-AF65-F5344CB8AC3E}">
        <p14:creationId xmlns:p14="http://schemas.microsoft.com/office/powerpoint/2010/main" val="161028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confiabilidade</a:t>
            </a:r>
            <a:r>
              <a:rPr lang="en-US" sz="4000" dirty="0">
                <a:latin typeface="Times New Roman"/>
                <a:cs typeface="Times New Roman"/>
              </a:rPr>
              <a:t> teste-</a:t>
            </a:r>
            <a:r>
              <a:rPr lang="en-US" sz="4000" dirty="0" err="1">
                <a:latin typeface="Times New Roman"/>
                <a:cs typeface="Times New Roman"/>
              </a:rPr>
              <a:t>reteste</a:t>
            </a:r>
            <a:r>
              <a:rPr lang="en-US" sz="4000" dirty="0">
                <a:latin typeface="Times New Roman"/>
                <a:cs typeface="Times New Roman"/>
              </a:rPr>
              <a:t> das </a:t>
            </a:r>
            <a:r>
              <a:rPr lang="en-US" sz="4000" dirty="0" err="1">
                <a:latin typeface="Times New Roman"/>
                <a:cs typeface="Times New Roman"/>
              </a:rPr>
              <a:t>estimativas</a:t>
            </a:r>
            <a:r>
              <a:rPr lang="en-US" sz="4000" dirty="0">
                <a:latin typeface="Times New Roman"/>
                <a:cs typeface="Times New Roman"/>
              </a:rPr>
              <a:t> do smartphone </a:t>
            </a:r>
            <a:r>
              <a:rPr lang="en-US" sz="4000" dirty="0" err="1">
                <a:latin typeface="Times New Roman"/>
                <a:cs typeface="Times New Roman"/>
              </a:rPr>
              <a:t>nas</a:t>
            </a:r>
            <a:r>
              <a:rPr lang="en-US" sz="4000" dirty="0">
                <a:latin typeface="Times New Roman"/>
                <a:cs typeface="Times New Roman"/>
              </a:rPr>
              <a:t> duas </a:t>
            </a:r>
            <a:r>
              <a:rPr lang="en-US" sz="4000" dirty="0" err="1">
                <a:latin typeface="Times New Roman"/>
                <a:cs typeface="Times New Roman"/>
              </a:rPr>
              <a:t>primeiras</a:t>
            </a:r>
            <a:r>
              <a:rPr lang="en-US" sz="4000" dirty="0">
                <a:latin typeface="Times New Roman"/>
                <a:cs typeface="Times New Roman"/>
              </a:rPr>
              <a:t> Semanas - ICC)</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2393891" y="3059668"/>
            <a:ext cx="7404218"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Moderada – ICCMU = </a:t>
            </a:r>
            <a:r>
              <a:rPr lang="pl-PL" sz="1400" dirty="0">
                <a:latin typeface="Times New Roman" panose="02020603050405020304" pitchFamily="18" charset="0"/>
                <a:cs typeface="Times New Roman" panose="02020603050405020304" pitchFamily="18" charset="0"/>
              </a:rPr>
              <a:t>0.73 (95% IC = 0.59 – 0.82)</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0.84 (95% IC = 0.74 – 0.90)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ICCMU = </a:t>
            </a:r>
            <a:r>
              <a:rPr lang="pl-PL" sz="1400" dirty="0">
                <a:latin typeface="Times New Roman" panose="02020603050405020304" pitchFamily="18" charset="0"/>
                <a:cs typeface="Times New Roman" panose="02020603050405020304" pitchFamily="18" charset="0"/>
              </a:rPr>
              <a:t>0.83 (95% IC = 0.73 – 0.89)</a:t>
            </a:r>
            <a:r>
              <a:rPr lang="pt-BR" sz="1400" dirty="0">
                <a:latin typeface="Times New Roman" panose="02020603050405020304" pitchFamily="18" charset="0"/>
                <a:cs typeface="Times New Roman" panose="02020603050405020304" pitchFamily="18" charset="0"/>
              </a:rPr>
              <a:t>/ ICCMM = </a:t>
            </a:r>
            <a:r>
              <a:rPr lang="pl-PL" sz="1400" dirty="0">
                <a:latin typeface="Times New Roman" panose="02020603050405020304" pitchFamily="18" charset="0"/>
                <a:cs typeface="Times New Roman" panose="02020603050405020304" pitchFamily="18" charset="0"/>
              </a:rPr>
              <a:t>0.83 (95% IC = 0.73 – 0.89)</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45030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confiabilidade</a:t>
            </a:r>
            <a:r>
              <a:rPr lang="en-US" sz="4000" dirty="0">
                <a:latin typeface="Times New Roman"/>
                <a:cs typeface="Times New Roman"/>
              </a:rPr>
              <a:t> teste-</a:t>
            </a:r>
            <a:r>
              <a:rPr lang="en-US" sz="4000" dirty="0" err="1">
                <a:latin typeface="Times New Roman"/>
                <a:cs typeface="Times New Roman"/>
              </a:rPr>
              <a:t>reteste</a:t>
            </a:r>
            <a:r>
              <a:rPr lang="en-US" sz="4000" dirty="0">
                <a:latin typeface="Times New Roman"/>
                <a:cs typeface="Times New Roman"/>
              </a:rPr>
              <a:t> das </a:t>
            </a:r>
            <a:r>
              <a:rPr lang="en-US" sz="4000" dirty="0" err="1">
                <a:latin typeface="Times New Roman"/>
                <a:cs typeface="Times New Roman"/>
              </a:rPr>
              <a:t>estimativas</a:t>
            </a:r>
            <a:r>
              <a:rPr lang="en-US" sz="4000" dirty="0">
                <a:latin typeface="Times New Roman"/>
                <a:cs typeface="Times New Roman"/>
              </a:rPr>
              <a:t> do smartphone </a:t>
            </a:r>
            <a:r>
              <a:rPr lang="en-US" sz="4000" dirty="0" err="1">
                <a:latin typeface="Times New Roman"/>
                <a:cs typeface="Times New Roman"/>
              </a:rPr>
              <a:t>nas</a:t>
            </a:r>
            <a:r>
              <a:rPr lang="en-US" sz="4000" dirty="0">
                <a:latin typeface="Times New Roman"/>
                <a:cs typeface="Times New Roman"/>
              </a:rPr>
              <a:t> duas </a:t>
            </a:r>
            <a:r>
              <a:rPr lang="en-US" sz="4000" dirty="0" err="1">
                <a:latin typeface="Times New Roman"/>
                <a:cs typeface="Times New Roman"/>
              </a:rPr>
              <a:t>primeiras</a:t>
            </a:r>
            <a:r>
              <a:rPr lang="en-US" sz="4000" dirty="0">
                <a:latin typeface="Times New Roman"/>
                <a:cs typeface="Times New Roman"/>
              </a:rPr>
              <a:t> Semanas - EPM)</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464656" y="3020418"/>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Leve – EPM(ICCMU) = 468 minutos/ EPM(ICCMM) = 360 minutos</a:t>
            </a:r>
          </a:p>
          <a:p>
            <a:pPr algn="ctr"/>
            <a:r>
              <a:rPr lang="pt-BR" sz="1400" dirty="0">
                <a:latin typeface="Times New Roman" panose="02020603050405020304" pitchFamily="18" charset="0"/>
                <a:cs typeface="Times New Roman" panose="02020603050405020304" pitchFamily="18" charset="0"/>
              </a:rPr>
              <a:t>Moderada – EPM(ICCMU) = 71 minutos/ EPM(ICCMM) = 55 minutos</a:t>
            </a:r>
            <a:r>
              <a:rPr lang="pl-PL" sz="1400" dirty="0">
                <a:latin typeface="Times New Roman" panose="02020603050405020304" pitchFamily="18" charset="0"/>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a:p>
            <a:pPr algn="ctr"/>
            <a:r>
              <a:rPr lang="pt-BR" sz="1400" dirty="0">
                <a:latin typeface="Times New Roman" panose="02020603050405020304" pitchFamily="18" charset="0"/>
                <a:cs typeface="Times New Roman" panose="02020603050405020304" pitchFamily="18" charset="0"/>
              </a:rPr>
              <a:t>Vigorosa – EPM(ICCMU) = 40 minutos/ EPM(ICCMM) = 29 minutos</a:t>
            </a:r>
          </a:p>
        </p:txBody>
      </p:sp>
      <p:pic>
        <p:nvPicPr>
          <p:cNvPr id="3" name="Imagem 2">
            <a:extLst>
              <a:ext uri="{FF2B5EF4-FFF2-40B4-BE49-F238E27FC236}">
                <a16:creationId xmlns:a16="http://schemas.microsoft.com/office/drawing/2014/main" id="{04AE009F-CF9F-3CBF-27C4-83ABAED01B39}"/>
              </a:ext>
            </a:extLst>
          </p:cNvPr>
          <p:cNvPicPr>
            <a:picLocks noChangeAspect="1"/>
          </p:cNvPicPr>
          <p:nvPr/>
        </p:nvPicPr>
        <p:blipFill>
          <a:blip r:embed="rId2"/>
          <a:stretch>
            <a:fillRect/>
          </a:stretch>
        </p:blipFill>
        <p:spPr>
          <a:xfrm>
            <a:off x="347186" y="1505996"/>
            <a:ext cx="5944115" cy="5054022"/>
          </a:xfrm>
          <a:prstGeom prst="rect">
            <a:avLst/>
          </a:prstGeom>
        </p:spPr>
      </p:pic>
      <p:pic>
        <p:nvPicPr>
          <p:cNvPr id="5" name="Imagem 4">
            <a:extLst>
              <a:ext uri="{FF2B5EF4-FFF2-40B4-BE49-F238E27FC236}">
                <a16:creationId xmlns:a16="http://schemas.microsoft.com/office/drawing/2014/main" id="{BBB0EA6F-1469-BD70-194C-856694463765}"/>
              </a:ext>
            </a:extLst>
          </p:cNvPr>
          <p:cNvPicPr>
            <a:picLocks noChangeAspect="1"/>
          </p:cNvPicPr>
          <p:nvPr/>
        </p:nvPicPr>
        <p:blipFill>
          <a:blip r:embed="rId3"/>
          <a:stretch>
            <a:fillRect/>
          </a:stretch>
        </p:blipFill>
        <p:spPr>
          <a:xfrm>
            <a:off x="3905481" y="2853645"/>
            <a:ext cx="7254737" cy="2558088"/>
          </a:xfrm>
          <a:prstGeom prst="rect">
            <a:avLst/>
          </a:prstGeom>
        </p:spPr>
      </p:pic>
    </p:spTree>
    <p:extLst>
      <p:ext uri="{BB962C8B-B14F-4D97-AF65-F5344CB8AC3E}">
        <p14:creationId xmlns:p14="http://schemas.microsoft.com/office/powerpoint/2010/main" val="1337873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comparação</a:t>
            </a:r>
            <a:r>
              <a:rPr lang="en-US" sz="4000" dirty="0">
                <a:latin typeface="Times New Roman"/>
                <a:cs typeface="Times New Roman"/>
              </a:rPr>
              <a:t> da </a:t>
            </a:r>
            <a:r>
              <a:rPr lang="en-US" sz="4000" dirty="0" err="1">
                <a:latin typeface="Times New Roman"/>
                <a:cs typeface="Times New Roman"/>
              </a:rPr>
              <a:t>confiabilidade</a:t>
            </a:r>
            <a:r>
              <a:rPr lang="en-US" sz="4000" dirty="0">
                <a:latin typeface="Times New Roman"/>
                <a:cs typeface="Times New Roman"/>
              </a:rPr>
              <a:t> entre </a:t>
            </a:r>
            <a:r>
              <a:rPr lang="en-US" sz="4000" dirty="0" err="1">
                <a:latin typeface="Times New Roman"/>
                <a:cs typeface="Times New Roman"/>
              </a:rPr>
              <a:t>estimadores</a:t>
            </a:r>
            <a:r>
              <a:rPr lang="en-US" sz="4000" dirty="0">
                <a:latin typeface="Times New Roman"/>
                <a:cs typeface="Times New Roman"/>
              </a:rPr>
              <a:t> de </a:t>
            </a:r>
            <a:r>
              <a:rPr lang="en-US" sz="4000" dirty="0" err="1">
                <a:latin typeface="Times New Roman"/>
                <a:cs typeface="Times New Roman"/>
              </a:rPr>
              <a:t>medida</a:t>
            </a:r>
            <a:r>
              <a:rPr lang="en-US" sz="4000" dirty="0">
                <a:latin typeface="Times New Roman"/>
                <a:cs typeface="Times New Roman"/>
              </a:rPr>
              <a:t> </a:t>
            </a:r>
            <a:r>
              <a:rPr lang="en-US" sz="4000" dirty="0" err="1">
                <a:latin typeface="Times New Roman"/>
                <a:cs typeface="Times New Roman"/>
              </a:rPr>
              <a:t>única</a:t>
            </a:r>
            <a:r>
              <a:rPr lang="en-US" sz="4000" dirty="0">
                <a:latin typeface="Times New Roman"/>
                <a:cs typeface="Times New Roman"/>
              </a:rPr>
              <a:t> e </a:t>
            </a:r>
            <a:r>
              <a:rPr lang="en-US" sz="4000" dirty="0" err="1">
                <a:latin typeface="Times New Roman"/>
                <a:cs typeface="Times New Roman"/>
              </a:rPr>
              <a:t>média</a:t>
            </a:r>
            <a:r>
              <a:rPr lang="en-US" sz="4000" dirty="0">
                <a:latin typeface="Times New Roman"/>
                <a:cs typeface="Times New Roman"/>
              </a:rPr>
              <a:t>)</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2561903" y="3059668"/>
            <a:ext cx="7068194" cy="738664"/>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inexistem estudos que tenham comparado;</a:t>
            </a:r>
          </a:p>
          <a:p>
            <a:pPr algn="ctr"/>
            <a:r>
              <a:rPr lang="pt-BR" sz="1400" dirty="0">
                <a:latin typeface="Times New Roman" panose="02020603050405020304" pitchFamily="18" charset="0"/>
                <a:cs typeface="Times New Roman" panose="02020603050405020304" pitchFamily="18" charset="0"/>
              </a:rPr>
              <a:t>Se assumirmos a teoria do valor real como aplicável, podemos recorrer à premissa 2 (E(o) = T) </a:t>
            </a:r>
            <a:r>
              <a:rPr lang="de-DE" sz="1400" dirty="0">
                <a:latin typeface="Times New Roman" panose="02020603050405020304" pitchFamily="18" charset="0"/>
                <a:cs typeface="Times New Roman" panose="02020603050405020304" pitchFamily="18" charset="0"/>
              </a:rPr>
              <a:t>(ALLEN; YEN, 1979; NUNNALLY; BERNSTEIN, 1994)</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2508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efeito</a:t>
            </a:r>
            <a:r>
              <a:rPr lang="en-US" sz="4000" dirty="0">
                <a:latin typeface="Times New Roman"/>
                <a:cs typeface="Times New Roman"/>
              </a:rPr>
              <a:t> do tempo de </a:t>
            </a:r>
            <a:r>
              <a:rPr lang="en-US" sz="4000" dirty="0" err="1">
                <a:latin typeface="Times New Roman"/>
                <a:cs typeface="Times New Roman"/>
              </a:rPr>
              <a:t>monitoramento</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a </a:t>
            </a:r>
            <a:r>
              <a:rPr lang="en-US" sz="4000" dirty="0" err="1">
                <a:latin typeface="Times New Roman"/>
                <a:cs typeface="Times New Roman"/>
              </a:rPr>
              <a:t>confiabilidade</a:t>
            </a:r>
            <a:r>
              <a:rPr lang="en-US" sz="4000" dirty="0">
                <a:latin typeface="Times New Roman"/>
                <a:cs typeface="Times New Roman"/>
              </a:rPr>
              <a:t> - IPAQ)</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9336947" y="3614439"/>
            <a:ext cx="2359030" cy="523220"/>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4" name="Imagem 3">
            <a:extLst>
              <a:ext uri="{FF2B5EF4-FFF2-40B4-BE49-F238E27FC236}">
                <a16:creationId xmlns:a16="http://schemas.microsoft.com/office/drawing/2014/main" id="{74F746AB-77EB-AE5B-DE7C-C79C5A071819}"/>
              </a:ext>
            </a:extLst>
          </p:cNvPr>
          <p:cNvPicPr>
            <a:picLocks noChangeAspect="1"/>
          </p:cNvPicPr>
          <p:nvPr/>
        </p:nvPicPr>
        <p:blipFill>
          <a:blip r:embed="rId2"/>
          <a:stretch>
            <a:fillRect/>
          </a:stretch>
        </p:blipFill>
        <p:spPr>
          <a:xfrm>
            <a:off x="3837266" y="1871371"/>
            <a:ext cx="4517467" cy="4532576"/>
          </a:xfrm>
          <a:prstGeom prst="rect">
            <a:avLst/>
          </a:prstGeom>
        </p:spPr>
      </p:pic>
    </p:spTree>
    <p:extLst>
      <p:ext uri="{BB962C8B-B14F-4D97-AF65-F5344CB8AC3E}">
        <p14:creationId xmlns:p14="http://schemas.microsoft.com/office/powerpoint/2010/main" val="3379780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efeito</a:t>
            </a:r>
            <a:r>
              <a:rPr lang="en-US" sz="4000" dirty="0">
                <a:latin typeface="Times New Roman"/>
                <a:cs typeface="Times New Roman"/>
              </a:rPr>
              <a:t> do tempo de </a:t>
            </a:r>
            <a:r>
              <a:rPr lang="en-US" sz="4000" dirty="0" err="1">
                <a:latin typeface="Times New Roman"/>
                <a:cs typeface="Times New Roman"/>
              </a:rPr>
              <a:t>monitoramento</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a </a:t>
            </a:r>
            <a:r>
              <a:rPr lang="en-US" sz="4000" dirty="0" err="1">
                <a:latin typeface="Times New Roman"/>
                <a:cs typeface="Times New Roman"/>
              </a:rPr>
              <a:t>confiabilidade</a:t>
            </a:r>
            <a:r>
              <a:rPr lang="en-US" sz="4000" dirty="0">
                <a:latin typeface="Times New Roman"/>
                <a:cs typeface="Times New Roman"/>
              </a:rPr>
              <a:t> - smartphone)</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9336947" y="3614439"/>
            <a:ext cx="2359030" cy="523220"/>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5" name="Imagem 4">
            <a:extLst>
              <a:ext uri="{FF2B5EF4-FFF2-40B4-BE49-F238E27FC236}">
                <a16:creationId xmlns:a16="http://schemas.microsoft.com/office/drawing/2014/main" id="{479AB8F2-3552-105D-FEBE-B12D4EDEF9DC}"/>
              </a:ext>
            </a:extLst>
          </p:cNvPr>
          <p:cNvPicPr>
            <a:picLocks noChangeAspect="1"/>
          </p:cNvPicPr>
          <p:nvPr/>
        </p:nvPicPr>
        <p:blipFill>
          <a:blip r:embed="rId2"/>
          <a:stretch>
            <a:fillRect/>
          </a:stretch>
        </p:blipFill>
        <p:spPr>
          <a:xfrm>
            <a:off x="3852500" y="1960475"/>
            <a:ext cx="4487000" cy="4532400"/>
          </a:xfrm>
          <a:prstGeom prst="rect">
            <a:avLst/>
          </a:prstGeom>
        </p:spPr>
      </p:pic>
    </p:spTree>
    <p:extLst>
      <p:ext uri="{BB962C8B-B14F-4D97-AF65-F5344CB8AC3E}">
        <p14:creationId xmlns:p14="http://schemas.microsoft.com/office/powerpoint/2010/main" val="1344504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Impacto</a:t>
            </a:r>
            <a:r>
              <a:rPr lang="en-US" sz="4000" dirty="0">
                <a:latin typeface="Times New Roman"/>
                <a:cs typeface="Times New Roman"/>
              </a:rPr>
              <a:t> da </a:t>
            </a:r>
            <a:r>
              <a:rPr lang="en-US" sz="4000" dirty="0" err="1">
                <a:latin typeface="Times New Roman"/>
                <a:cs typeface="Times New Roman"/>
              </a:rPr>
              <a:t>confiabilidade</a:t>
            </a:r>
            <a:r>
              <a:rPr lang="en-US" sz="4000" dirty="0">
                <a:latin typeface="Times New Roman"/>
                <a:cs typeface="Times New Roman"/>
              </a:rPr>
              <a:t> </a:t>
            </a:r>
            <a:r>
              <a:rPr lang="en-US" sz="4000" dirty="0" err="1">
                <a:latin typeface="Times New Roman"/>
                <a:cs typeface="Times New Roman"/>
              </a:rPr>
              <a:t>sobre</a:t>
            </a:r>
            <a:r>
              <a:rPr lang="en-US" sz="4000" dirty="0">
                <a:latin typeface="Times New Roman"/>
                <a:cs typeface="Times New Roman"/>
              </a:rPr>
              <a:t> o </a:t>
            </a:r>
            <a:r>
              <a:rPr lang="en-US" sz="4000" dirty="0" err="1">
                <a:latin typeface="Times New Roman"/>
                <a:cs typeface="Times New Roman"/>
              </a:rPr>
              <a:t>nível</a:t>
            </a:r>
            <a:r>
              <a:rPr lang="en-US" sz="4000" dirty="0">
                <a:latin typeface="Times New Roman"/>
                <a:cs typeface="Times New Roman"/>
              </a:rPr>
              <a:t> de </a:t>
            </a:r>
            <a:r>
              <a:rPr lang="en-US" sz="4000" dirty="0" err="1">
                <a:latin typeface="Times New Roman"/>
                <a:cs typeface="Times New Roman"/>
              </a:rPr>
              <a:t>precisão</a:t>
            </a:r>
            <a:r>
              <a:rPr lang="en-US" sz="4000" dirty="0">
                <a:latin typeface="Times New Roman"/>
                <a:cs typeface="Times New Roman"/>
              </a:rPr>
              <a:t> das </a:t>
            </a:r>
            <a:r>
              <a:rPr lang="en-US" sz="4000" dirty="0" err="1">
                <a:latin typeface="Times New Roman"/>
                <a:cs typeface="Times New Roman"/>
              </a:rPr>
              <a:t>estimativas</a:t>
            </a:r>
            <a:r>
              <a:rPr lang="en-US" sz="4000" dirty="0">
                <a:latin typeface="Times New Roman"/>
                <a:cs typeface="Times New Roman"/>
              </a:rPr>
              <a:t>)</a:t>
            </a:r>
            <a:endParaRPr lang="en-US" dirty="0"/>
          </a:p>
        </p:txBody>
      </p:sp>
      <p:sp>
        <p:nvSpPr>
          <p:cNvPr id="6" name="CaixaDeTexto 5">
            <a:extLst>
              <a:ext uri="{FF2B5EF4-FFF2-40B4-BE49-F238E27FC236}">
                <a16:creationId xmlns:a16="http://schemas.microsoft.com/office/drawing/2014/main" id="{30C9A8D6-897E-9B18-02E9-182FA81F1D3D}"/>
              </a:ext>
            </a:extLst>
          </p:cNvPr>
          <p:cNvSpPr txBox="1"/>
          <p:nvPr/>
        </p:nvSpPr>
        <p:spPr>
          <a:xfrm>
            <a:off x="10937125" y="3115912"/>
            <a:ext cx="1040236" cy="1600438"/>
          </a:xfrm>
          <a:prstGeom prst="rect">
            <a:avLst/>
          </a:prstGeom>
          <a:noFill/>
        </p:spPr>
        <p:txBody>
          <a:bodyPr wrap="square" rtlCol="0">
            <a:spAutoFit/>
          </a:bodyPr>
          <a:lstStyle/>
          <a:p>
            <a:pPr algn="ctr"/>
            <a:r>
              <a:rPr lang="pt-BR" sz="1400" dirty="0">
                <a:latin typeface="Times New Roman" panose="02020603050405020304" pitchFamily="18" charset="0"/>
                <a:cs typeface="Times New Roman" panose="02020603050405020304" pitchFamily="18" charset="0"/>
              </a:rPr>
              <a:t>Até aonde se sabe, nenhum estudo fez essa comparação</a:t>
            </a:r>
          </a:p>
        </p:txBody>
      </p:sp>
      <p:pic>
        <p:nvPicPr>
          <p:cNvPr id="4" name="Imagem 3">
            <a:extLst>
              <a:ext uri="{FF2B5EF4-FFF2-40B4-BE49-F238E27FC236}">
                <a16:creationId xmlns:a16="http://schemas.microsoft.com/office/drawing/2014/main" id="{5983196E-3BAA-A2A5-BBBC-D49E79654206}"/>
              </a:ext>
            </a:extLst>
          </p:cNvPr>
          <p:cNvPicPr>
            <a:picLocks noChangeAspect="1"/>
          </p:cNvPicPr>
          <p:nvPr/>
        </p:nvPicPr>
        <p:blipFill>
          <a:blip r:embed="rId2"/>
          <a:stretch>
            <a:fillRect/>
          </a:stretch>
        </p:blipFill>
        <p:spPr>
          <a:xfrm>
            <a:off x="1254875" y="1860684"/>
            <a:ext cx="9682250" cy="2226113"/>
          </a:xfrm>
          <a:prstGeom prst="rect">
            <a:avLst/>
          </a:prstGeom>
        </p:spPr>
      </p:pic>
      <p:pic>
        <p:nvPicPr>
          <p:cNvPr id="7" name="Imagem 6">
            <a:extLst>
              <a:ext uri="{FF2B5EF4-FFF2-40B4-BE49-F238E27FC236}">
                <a16:creationId xmlns:a16="http://schemas.microsoft.com/office/drawing/2014/main" id="{A98685D8-37A9-57B7-EE14-A56BD8CC56E6}"/>
              </a:ext>
            </a:extLst>
          </p:cNvPr>
          <p:cNvPicPr>
            <a:picLocks noChangeAspect="1"/>
          </p:cNvPicPr>
          <p:nvPr/>
        </p:nvPicPr>
        <p:blipFill>
          <a:blip r:embed="rId3"/>
          <a:stretch>
            <a:fillRect/>
          </a:stretch>
        </p:blipFill>
        <p:spPr>
          <a:xfrm>
            <a:off x="1362847" y="4268075"/>
            <a:ext cx="9466306" cy="2224800"/>
          </a:xfrm>
          <a:prstGeom prst="rect">
            <a:avLst/>
          </a:prstGeom>
        </p:spPr>
      </p:pic>
      <p:sp>
        <p:nvSpPr>
          <p:cNvPr id="8" name="CaixaDeTexto 7">
            <a:extLst>
              <a:ext uri="{FF2B5EF4-FFF2-40B4-BE49-F238E27FC236}">
                <a16:creationId xmlns:a16="http://schemas.microsoft.com/office/drawing/2014/main" id="{56C985FB-9E5C-24A7-CDE5-868D2AB8CE07}"/>
              </a:ext>
            </a:extLst>
          </p:cNvPr>
          <p:cNvSpPr txBox="1"/>
          <p:nvPr/>
        </p:nvSpPr>
        <p:spPr>
          <a:xfrm>
            <a:off x="6702804" y="6492875"/>
            <a:ext cx="54891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dirty="0">
                <a:latin typeface="Times New Roman" panose="02020603050405020304" pitchFamily="18" charset="0"/>
                <a:ea typeface="+mn-lt"/>
                <a:cs typeface="Times New Roman" panose="02020603050405020304" pitchFamily="18" charset="0"/>
              </a:rPr>
              <a:t>(https://alves-ds.github.io/</a:t>
            </a:r>
            <a:r>
              <a:rPr lang="pt-BR" sz="1400" dirty="0" err="1">
                <a:latin typeface="Times New Roman" panose="02020603050405020304" pitchFamily="18" charset="0"/>
                <a:ea typeface="+mn-lt"/>
                <a:cs typeface="Times New Roman" panose="02020603050405020304" pitchFamily="18" charset="0"/>
              </a:rPr>
              <a:t>MastersAnalysis</a:t>
            </a:r>
            <a:r>
              <a:rPr lang="pt-BR" sz="1400" dirty="0">
                <a:latin typeface="Times New Roman" panose="02020603050405020304" pitchFamily="18" charset="0"/>
                <a:ea typeface="+mn-lt"/>
                <a:cs typeface="Times New Roman" panose="02020603050405020304" pitchFamily="18" charset="0"/>
              </a:rPr>
              <a:t>/</a:t>
            </a:r>
            <a:r>
              <a:rPr lang="pt-BR" sz="1400" dirty="0" err="1">
                <a:latin typeface="Times New Roman" panose="02020603050405020304" pitchFamily="18" charset="0"/>
                <a:ea typeface="+mn-lt"/>
                <a:cs typeface="Times New Roman" panose="02020603050405020304" pitchFamily="18" charset="0"/>
              </a:rPr>
              <a:t>resumo_precisao_individual</a:t>
            </a:r>
            <a:r>
              <a:rPr lang="pt-BR" sz="1400" dirty="0">
                <a:latin typeface="Times New Roman" panose="02020603050405020304" pitchFamily="18" charset="0"/>
                <a:ea typeface="+mn-lt"/>
                <a:cs typeface="Times New Roman" panose="02020603050405020304" pitchFamily="18" charset="0"/>
              </a:rPr>
              <a:t>/) </a:t>
            </a:r>
            <a:endParaRPr lang="pt-B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38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8692C0E-60E1-439F-A1D6-F1CABA5F9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EC8F423-E33C-87A4-3118-270FF3854620}"/>
              </a:ext>
            </a:extLst>
          </p:cNvPr>
          <p:cNvPicPr>
            <a:picLocks noChangeAspect="1"/>
          </p:cNvPicPr>
          <p:nvPr/>
        </p:nvPicPr>
        <p:blipFill rotWithShape="1">
          <a:blip r:embed="rId2"/>
          <a:srcRect r="712"/>
          <a:stretch/>
        </p:blipFill>
        <p:spPr>
          <a:xfrm>
            <a:off x="797264" y="401541"/>
            <a:ext cx="10689336" cy="5571396"/>
          </a:xfrm>
          <a:prstGeom prst="rect">
            <a:avLst/>
          </a:prstGeom>
        </p:spPr>
      </p:pic>
      <p:sp>
        <p:nvSpPr>
          <p:cNvPr id="16" name="Rectangle 15">
            <a:extLst>
              <a:ext uri="{FF2B5EF4-FFF2-40B4-BE49-F238E27FC236}">
                <a16:creationId xmlns:a16="http://schemas.microsoft.com/office/drawing/2014/main" id="{11DC99DB-7E80-4D1E-9069-4489287AE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264" y="6338062"/>
            <a:ext cx="1068933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1B0B4C7-ED1F-47FB-AA86-5C0CF97DC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59424" y="4216653"/>
            <a:ext cx="73152" cy="42062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5419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síntese</a:t>
            </a:r>
            <a:r>
              <a:rPr lang="en-US" sz="4000" dirty="0">
                <a:latin typeface="Times New Roman"/>
                <a:cs typeface="Times New Roman"/>
              </a:rPr>
              <a:t> dos </a:t>
            </a:r>
            <a:r>
              <a:rPr lang="en-US" sz="4000" dirty="0" err="1">
                <a:latin typeface="Times New Roman"/>
                <a:cs typeface="Times New Roman"/>
              </a:rPr>
              <a:t>resultados</a:t>
            </a:r>
            <a:r>
              <a:rPr lang="en-US" sz="4000" dirty="0">
                <a:latin typeface="Times New Roman"/>
                <a:cs typeface="Times New Roman"/>
              </a:rPr>
              <a:t>)</a:t>
            </a:r>
            <a:endParaRPr lang="en-US" dirty="0"/>
          </a:p>
        </p:txBody>
      </p:sp>
      <p:pic>
        <p:nvPicPr>
          <p:cNvPr id="5" name="Imagem 4">
            <a:extLst>
              <a:ext uri="{FF2B5EF4-FFF2-40B4-BE49-F238E27FC236}">
                <a16:creationId xmlns:a16="http://schemas.microsoft.com/office/drawing/2014/main" id="{1DFF271B-6CB2-4AD4-EDC9-5A576E8634F5}"/>
              </a:ext>
            </a:extLst>
          </p:cNvPr>
          <p:cNvPicPr>
            <a:picLocks noChangeAspect="1"/>
          </p:cNvPicPr>
          <p:nvPr/>
        </p:nvPicPr>
        <p:blipFill>
          <a:blip r:embed="rId2"/>
          <a:stretch>
            <a:fillRect/>
          </a:stretch>
        </p:blipFill>
        <p:spPr>
          <a:xfrm>
            <a:off x="946313" y="1413747"/>
            <a:ext cx="10299374" cy="5196778"/>
          </a:xfrm>
          <a:prstGeom prst="rect">
            <a:avLst/>
          </a:prstGeom>
        </p:spPr>
      </p:pic>
    </p:spTree>
    <p:extLst>
      <p:ext uri="{BB962C8B-B14F-4D97-AF65-F5344CB8AC3E}">
        <p14:creationId xmlns:p14="http://schemas.microsoft.com/office/powerpoint/2010/main" val="3196511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Resultados</a:t>
            </a:r>
            <a:r>
              <a:rPr lang="en-US" sz="4000" dirty="0">
                <a:latin typeface="Times New Roman"/>
                <a:cs typeface="Times New Roman"/>
              </a:rPr>
              <a:t> e </a:t>
            </a:r>
            <a:r>
              <a:rPr lang="en-US" sz="4000" dirty="0" err="1">
                <a:latin typeface="Times New Roman"/>
                <a:cs typeface="Times New Roman"/>
              </a:rPr>
              <a:t>discussão</a:t>
            </a:r>
            <a:r>
              <a:rPr lang="en-US" sz="4000" dirty="0">
                <a:latin typeface="Times New Roman"/>
                <a:cs typeface="Times New Roman"/>
              </a:rPr>
              <a:t> (</a:t>
            </a:r>
            <a:r>
              <a:rPr lang="en-US" sz="4000" dirty="0" err="1">
                <a:latin typeface="Times New Roman"/>
                <a:cs typeface="Times New Roman"/>
              </a:rPr>
              <a:t>síntese</a:t>
            </a:r>
            <a:r>
              <a:rPr lang="en-US" sz="4000" dirty="0">
                <a:latin typeface="Times New Roman"/>
                <a:cs typeface="Times New Roman"/>
              </a:rPr>
              <a:t> dos </a:t>
            </a:r>
            <a:r>
              <a:rPr lang="en-US" sz="4000" dirty="0" err="1">
                <a:latin typeface="Times New Roman"/>
                <a:cs typeface="Times New Roman"/>
              </a:rPr>
              <a:t>resultados</a:t>
            </a:r>
            <a:r>
              <a:rPr lang="en-US" sz="4000" dirty="0">
                <a:latin typeface="Times New Roman"/>
                <a:cs typeface="Times New Roman"/>
              </a:rPr>
              <a:t>)</a:t>
            </a:r>
            <a:endParaRPr lang="en-US" dirty="0"/>
          </a:p>
        </p:txBody>
      </p:sp>
      <p:pic>
        <p:nvPicPr>
          <p:cNvPr id="4" name="Imagem 3">
            <a:extLst>
              <a:ext uri="{FF2B5EF4-FFF2-40B4-BE49-F238E27FC236}">
                <a16:creationId xmlns:a16="http://schemas.microsoft.com/office/drawing/2014/main" id="{8D2F842B-AE78-8681-790F-527068B15819}"/>
              </a:ext>
            </a:extLst>
          </p:cNvPr>
          <p:cNvPicPr>
            <a:picLocks noChangeAspect="1"/>
          </p:cNvPicPr>
          <p:nvPr/>
        </p:nvPicPr>
        <p:blipFill>
          <a:blip r:embed="rId2"/>
          <a:stretch>
            <a:fillRect/>
          </a:stretch>
        </p:blipFill>
        <p:spPr>
          <a:xfrm>
            <a:off x="620464" y="1458060"/>
            <a:ext cx="10951072" cy="5198400"/>
          </a:xfrm>
          <a:prstGeom prst="rect">
            <a:avLst/>
          </a:prstGeom>
        </p:spPr>
      </p:pic>
    </p:spTree>
    <p:extLst>
      <p:ext uri="{BB962C8B-B14F-4D97-AF65-F5344CB8AC3E}">
        <p14:creationId xmlns:p14="http://schemas.microsoft.com/office/powerpoint/2010/main" val="2252125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Considerações</a:t>
            </a:r>
            <a:r>
              <a:rPr lang="en-US" sz="4000" dirty="0">
                <a:latin typeface="Times New Roman"/>
                <a:cs typeface="Times New Roman"/>
              </a:rPr>
              <a:t> </a:t>
            </a:r>
            <a:r>
              <a:rPr lang="en-US" sz="4000" dirty="0" err="1">
                <a:latin typeface="Times New Roman"/>
                <a:cs typeface="Times New Roman"/>
              </a:rPr>
              <a:t>metodológicas</a:t>
            </a:r>
            <a:r>
              <a:rPr lang="en-US" sz="4000" dirty="0">
                <a:latin typeface="Times New Roman"/>
                <a:cs typeface="Times New Roman"/>
              </a:rPr>
              <a:t> e </a:t>
            </a:r>
            <a:r>
              <a:rPr lang="en-US" sz="4000" dirty="0" err="1">
                <a:latin typeface="Times New Roman"/>
                <a:cs typeface="Times New Roman"/>
              </a:rPr>
              <a:t>perspectivas</a:t>
            </a:r>
            <a:r>
              <a:rPr lang="en-US" sz="4000" dirty="0">
                <a:latin typeface="Times New Roman"/>
                <a:cs typeface="Times New Roman"/>
              </a:rPr>
              <a:t> </a:t>
            </a:r>
            <a:r>
              <a:rPr lang="en-US" sz="4000" dirty="0" err="1">
                <a:latin typeface="Times New Roman"/>
                <a:cs typeface="Times New Roman"/>
              </a:rPr>
              <a:t>futuras</a:t>
            </a:r>
            <a:endParaRPr lang="en-US" dirty="0"/>
          </a:p>
        </p:txBody>
      </p:sp>
      <p:sp>
        <p:nvSpPr>
          <p:cNvPr id="3" name="CaixaDeTexto 2">
            <a:extLst>
              <a:ext uri="{FF2B5EF4-FFF2-40B4-BE49-F238E27FC236}">
                <a16:creationId xmlns:a16="http://schemas.microsoft.com/office/drawing/2014/main" id="{60DBE7C4-F779-DA4E-D2A0-A3168C217D9B}"/>
              </a:ext>
            </a:extLst>
          </p:cNvPr>
          <p:cNvSpPr txBox="1"/>
          <p:nvPr/>
        </p:nvSpPr>
        <p:spPr>
          <a:xfrm>
            <a:off x="865464" y="2967335"/>
            <a:ext cx="10461072" cy="1200329"/>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Inexistem estimativas de tamanho amostral para estudos de confiabilidade teste-reteste;</a:t>
            </a:r>
          </a:p>
          <a:p>
            <a:pPr algn="ctr"/>
            <a:r>
              <a:rPr lang="pt-BR" dirty="0">
                <a:latin typeface="Times New Roman" panose="02020603050405020304" pitchFamily="18" charset="0"/>
                <a:cs typeface="Times New Roman" panose="02020603050405020304" pitchFamily="18" charset="0"/>
              </a:rPr>
              <a:t>Resultados dependentes das premissas da teoria do valor real;</a:t>
            </a:r>
          </a:p>
          <a:p>
            <a:pPr algn="ctr"/>
            <a:r>
              <a:rPr lang="pt-BR" dirty="0">
                <a:latin typeface="Times New Roman" panose="02020603050405020304" pitchFamily="18" charset="0"/>
                <a:cs typeface="Times New Roman" panose="02020603050405020304" pitchFamily="18" charset="0"/>
              </a:rPr>
              <a:t>Não aplicação de protocolo de identificação de “não uso”;</a:t>
            </a:r>
          </a:p>
          <a:p>
            <a:pPr algn="ctr"/>
            <a:r>
              <a:rPr lang="pt-BR" dirty="0">
                <a:latin typeface="Times New Roman" panose="02020603050405020304" pitchFamily="18" charset="0"/>
                <a:cs typeface="Times New Roman" panose="02020603050405020304" pitchFamily="18" charset="0"/>
              </a:rPr>
              <a:t>Uso de pontos de corte para acelerômetros comerciais. </a:t>
            </a:r>
          </a:p>
        </p:txBody>
      </p:sp>
    </p:spTree>
    <p:extLst>
      <p:ext uri="{BB962C8B-B14F-4D97-AF65-F5344CB8AC3E}">
        <p14:creationId xmlns:p14="http://schemas.microsoft.com/office/powerpoint/2010/main" val="410665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Considerações</a:t>
            </a:r>
            <a:r>
              <a:rPr lang="en-US" sz="4000" dirty="0">
                <a:latin typeface="Times New Roman"/>
                <a:cs typeface="Times New Roman"/>
              </a:rPr>
              <a:t> </a:t>
            </a:r>
            <a:r>
              <a:rPr lang="en-US" sz="4000" dirty="0" err="1">
                <a:latin typeface="Times New Roman"/>
                <a:cs typeface="Times New Roman"/>
              </a:rPr>
              <a:t>metodológicas</a:t>
            </a:r>
            <a:r>
              <a:rPr lang="en-US" sz="4000" dirty="0">
                <a:latin typeface="Times New Roman"/>
                <a:cs typeface="Times New Roman"/>
              </a:rPr>
              <a:t> e </a:t>
            </a:r>
            <a:r>
              <a:rPr lang="en-US" sz="4000" dirty="0" err="1">
                <a:latin typeface="Times New Roman"/>
                <a:cs typeface="Times New Roman"/>
              </a:rPr>
              <a:t>perspectivas</a:t>
            </a:r>
            <a:r>
              <a:rPr lang="en-US" sz="4000" dirty="0">
                <a:latin typeface="Times New Roman"/>
                <a:cs typeface="Times New Roman"/>
              </a:rPr>
              <a:t> </a:t>
            </a:r>
            <a:r>
              <a:rPr lang="en-US" sz="4000" dirty="0" err="1">
                <a:latin typeface="Times New Roman"/>
                <a:cs typeface="Times New Roman"/>
              </a:rPr>
              <a:t>futuras</a:t>
            </a:r>
            <a:endParaRPr lang="en-US" dirty="0"/>
          </a:p>
        </p:txBody>
      </p:sp>
      <p:sp>
        <p:nvSpPr>
          <p:cNvPr id="3" name="CaixaDeTexto 2">
            <a:extLst>
              <a:ext uri="{FF2B5EF4-FFF2-40B4-BE49-F238E27FC236}">
                <a16:creationId xmlns:a16="http://schemas.microsoft.com/office/drawing/2014/main" id="{60DBE7C4-F779-DA4E-D2A0-A3168C217D9B}"/>
              </a:ext>
            </a:extLst>
          </p:cNvPr>
          <p:cNvSpPr txBox="1"/>
          <p:nvPr/>
        </p:nvSpPr>
        <p:spPr>
          <a:xfrm>
            <a:off x="865464" y="2447218"/>
            <a:ext cx="10461072" cy="2862322"/>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Importância da análise da confiabilidade de ferramentas utilizadas para estimar AF de adultos;</a:t>
            </a:r>
          </a:p>
          <a:p>
            <a:pPr algn="ctr"/>
            <a:r>
              <a:rPr lang="pt-BR" dirty="0">
                <a:latin typeface="Times New Roman" panose="02020603050405020304" pitchFamily="18" charset="0"/>
                <a:cs typeface="Times New Roman" panose="02020603050405020304" pitchFamily="18" charset="0"/>
              </a:rPr>
              <a:t>Analisar o impacto de maiores períodos de monitoramento sobre a confiabilidade;</a:t>
            </a:r>
          </a:p>
          <a:p>
            <a:pPr algn="ctr"/>
            <a:r>
              <a:rPr lang="pt-BR" dirty="0">
                <a:latin typeface="Times New Roman" panose="02020603050405020304" pitchFamily="18" charset="0"/>
                <a:cs typeface="Times New Roman" panose="02020603050405020304" pitchFamily="18" charset="0"/>
              </a:rPr>
              <a:t>Não basear a confiabilidade somente no ICC;</a:t>
            </a:r>
          </a:p>
          <a:p>
            <a:pPr algn="ctr"/>
            <a:r>
              <a:rPr lang="pt-BR" dirty="0">
                <a:latin typeface="Times New Roman" panose="02020603050405020304" pitchFamily="18" charset="0"/>
                <a:cs typeface="Times New Roman" panose="02020603050405020304" pitchFamily="18" charset="0"/>
              </a:rPr>
              <a:t>Utilização do EPM em estudos com intervenção, não se baseando somente no teste de hipóteses;</a:t>
            </a:r>
          </a:p>
          <a:p>
            <a:pPr algn="ctr"/>
            <a:r>
              <a:rPr lang="pt-BR" dirty="0">
                <a:latin typeface="Times New Roman" panose="02020603050405020304" pitchFamily="18" charset="0"/>
                <a:cs typeface="Times New Roman" panose="02020603050405020304" pitchFamily="18" charset="0"/>
              </a:rPr>
              <a:t>Utilizar métodos inferenciais que incorporem a incerteza das estimativas, como é o caso do REACT (</a:t>
            </a:r>
            <a:r>
              <a:rPr lang="pt-BR" dirty="0" err="1">
                <a:latin typeface="Times New Roman" panose="02020603050405020304" pitchFamily="18" charset="0"/>
                <a:cs typeface="Times New Roman" panose="02020603050405020304" pitchFamily="18" charset="0"/>
              </a:rPr>
              <a:t>Izbicki</a:t>
            </a:r>
            <a:r>
              <a:rPr lang="pt-BR" dirty="0">
                <a:latin typeface="Times New Roman" panose="02020603050405020304" pitchFamily="18" charset="0"/>
                <a:cs typeface="Times New Roman" panose="02020603050405020304" pitchFamily="18" charset="0"/>
              </a:rPr>
              <a:t> et al., 2023);</a:t>
            </a:r>
          </a:p>
          <a:p>
            <a:pPr algn="ctr"/>
            <a:r>
              <a:rPr lang="pt-BR" dirty="0">
                <a:latin typeface="Times New Roman" panose="02020603050405020304" pitchFamily="18" charset="0"/>
                <a:cs typeface="Times New Roman" panose="02020603050405020304" pitchFamily="18" charset="0"/>
              </a:rPr>
              <a:t>Desenvolvimento de pontos de corte para intensidade de AF especificamente para smartphones;</a:t>
            </a:r>
          </a:p>
          <a:p>
            <a:pPr algn="ctr"/>
            <a:r>
              <a:rPr lang="pt-BR" dirty="0">
                <a:latin typeface="Times New Roman" panose="02020603050405020304" pitchFamily="18" charset="0"/>
                <a:cs typeface="Times New Roman" panose="02020603050405020304" pitchFamily="18" charset="0"/>
              </a:rPr>
              <a:t>Recomenda-se a operacionalização da AF como uma variável latente;</a:t>
            </a:r>
          </a:p>
          <a:p>
            <a:pPr algn="ctr"/>
            <a:r>
              <a:rPr lang="pt-BR" dirty="0">
                <a:latin typeface="Times New Roman" panose="02020603050405020304" pitchFamily="18" charset="0"/>
                <a:cs typeface="Times New Roman" panose="02020603050405020304" pitchFamily="18" charset="0"/>
              </a:rPr>
              <a:t>Replicação do presente estudo com maiores períodos de monitoramento, diferentes períodos do ano, com outros atributos da AF. </a:t>
            </a:r>
          </a:p>
        </p:txBody>
      </p:sp>
    </p:spTree>
    <p:extLst>
      <p:ext uri="{BB962C8B-B14F-4D97-AF65-F5344CB8AC3E}">
        <p14:creationId xmlns:p14="http://schemas.microsoft.com/office/powerpoint/2010/main" val="1281457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ED507-90F0-FEF6-CE17-19BBFC272D17}"/>
              </a:ext>
            </a:extLst>
          </p:cNvPr>
          <p:cNvSpPr>
            <a:spLocks noGrp="1"/>
          </p:cNvSpPr>
          <p:nvPr>
            <p:ph type="title"/>
          </p:nvPr>
        </p:nvSpPr>
        <p:spPr>
          <a:xfrm>
            <a:off x="838200" y="365125"/>
            <a:ext cx="10526644" cy="1347649"/>
          </a:xfrm>
        </p:spPr>
        <p:txBody>
          <a:bodyPr>
            <a:noAutofit/>
          </a:bodyPr>
          <a:lstStyle/>
          <a:p>
            <a:pPr algn="ctr"/>
            <a:r>
              <a:rPr lang="en-US" sz="4000" dirty="0" err="1">
                <a:latin typeface="Times New Roman"/>
                <a:cs typeface="Times New Roman"/>
              </a:rPr>
              <a:t>Conclusão</a:t>
            </a:r>
            <a:endParaRPr lang="en-US" dirty="0"/>
          </a:p>
        </p:txBody>
      </p:sp>
      <p:sp>
        <p:nvSpPr>
          <p:cNvPr id="3" name="CaixaDeTexto 2">
            <a:extLst>
              <a:ext uri="{FF2B5EF4-FFF2-40B4-BE49-F238E27FC236}">
                <a16:creationId xmlns:a16="http://schemas.microsoft.com/office/drawing/2014/main" id="{60DBE7C4-F779-DA4E-D2A0-A3168C217D9B}"/>
              </a:ext>
            </a:extLst>
          </p:cNvPr>
          <p:cNvSpPr txBox="1"/>
          <p:nvPr/>
        </p:nvSpPr>
        <p:spPr>
          <a:xfrm>
            <a:off x="865464" y="2447218"/>
            <a:ext cx="10461072" cy="2031325"/>
          </a:xfrm>
          <a:prstGeom prst="rect">
            <a:avLst/>
          </a:prstGeom>
          <a:noFill/>
        </p:spPr>
        <p:txBody>
          <a:bodyPr wrap="square" rtlCol="0">
            <a:spAutoFit/>
          </a:bodyPr>
          <a:lstStyle/>
          <a:p>
            <a:pPr algn="ctr"/>
            <a:r>
              <a:rPr lang="pt-BR" dirty="0">
                <a:latin typeface="Times New Roman" panose="02020603050405020304" pitchFamily="18" charset="0"/>
                <a:cs typeface="Times New Roman" panose="02020603050405020304" pitchFamily="18" charset="0"/>
              </a:rPr>
              <a:t>Exceto para caminhada, inexiste um erro sistemático associado às estimativas;</a:t>
            </a:r>
          </a:p>
          <a:p>
            <a:pPr algn="ctr"/>
            <a:r>
              <a:rPr lang="pt-BR" dirty="0">
                <a:latin typeface="Times New Roman" panose="02020603050405020304" pitchFamily="18" charset="0"/>
                <a:cs typeface="Times New Roman" panose="02020603050405020304" pitchFamily="18" charset="0"/>
              </a:rPr>
              <a:t>O IPAQ e o smartphone fornecem estimativas de minutos de AF de confiabilidade moderada à excelente, porém de alto EPM quando baseadas em duas semanas;</a:t>
            </a:r>
          </a:p>
          <a:p>
            <a:pPr algn="ctr"/>
            <a:r>
              <a:rPr lang="pt-BR" dirty="0">
                <a:latin typeface="Times New Roman" panose="02020603050405020304" pitchFamily="18" charset="0"/>
                <a:cs typeface="Times New Roman" panose="02020603050405020304" pitchFamily="18" charset="0"/>
              </a:rPr>
              <a:t>Estimativas são mais confiáveis quando baseadas na média aritmética do que nas estimativas individuais;</a:t>
            </a:r>
          </a:p>
          <a:p>
            <a:pPr algn="ctr"/>
            <a:r>
              <a:rPr lang="pt-BR" dirty="0">
                <a:latin typeface="Times New Roman" panose="02020603050405020304" pitchFamily="18" charset="0"/>
                <a:cs typeface="Times New Roman" panose="02020603050405020304" pitchFamily="18" charset="0"/>
              </a:rPr>
              <a:t>Apesar de um período de monitoramento superior á uma semana não ter gerado um aumento expressivo no ICC, gerou uma redução no EPM de todas estimativas, sobretudo se baseando na média aritmética;</a:t>
            </a:r>
          </a:p>
          <a:p>
            <a:pPr algn="ctr"/>
            <a:r>
              <a:rPr lang="pt-BR" dirty="0">
                <a:latin typeface="Times New Roman" panose="02020603050405020304" pitchFamily="18" charset="0"/>
                <a:cs typeface="Times New Roman" panose="02020603050405020304" pitchFamily="18" charset="0"/>
              </a:rPr>
              <a:t>Quanto menor a confiabilidade teste-reteste das estimativas, maior o nível de imprecisão destas. </a:t>
            </a:r>
          </a:p>
        </p:txBody>
      </p:sp>
    </p:spTree>
    <p:extLst>
      <p:ext uri="{BB962C8B-B14F-4D97-AF65-F5344CB8AC3E}">
        <p14:creationId xmlns:p14="http://schemas.microsoft.com/office/powerpoint/2010/main" val="3795878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A5AC6B-1C2B-DEA1-45BD-67608D9FBE6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a:solidFill>
                  <a:schemeClr val="tx1"/>
                </a:solidFill>
                <a:latin typeface="+mj-lt"/>
                <a:ea typeface="+mj-ea"/>
                <a:cs typeface="+mj-cs"/>
              </a:rPr>
              <a:t>Antes de medir, é importante conceitualizar</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8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838200" y="365125"/>
            <a:ext cx="10515600" cy="1828444"/>
          </a:xfrm>
        </p:spPr>
        <p:txBody>
          <a:bodyPr vert="horz" lIns="91440" tIns="45720" rIns="91440" bIns="45720" rtlCol="0" anchor="ctr">
            <a:normAutofit/>
          </a:bodyPr>
          <a:lstStyle/>
          <a:p>
            <a:r>
              <a:rPr lang="en-US" sz="4000" kern="1200">
                <a:solidFill>
                  <a:schemeClr val="tx1"/>
                </a:solidFill>
                <a:latin typeface="Times New Roman"/>
                <a:cs typeface="Times New Roman"/>
              </a:rPr>
              <a:t>O que é atividade física (definição)?</a:t>
            </a:r>
          </a:p>
        </p:txBody>
      </p:sp>
      <p:sp>
        <p:nvSpPr>
          <p:cNvPr id="18" name="Content Placeholder 2">
            <a:extLst>
              <a:ext uri="{FF2B5EF4-FFF2-40B4-BE49-F238E27FC236}">
                <a16:creationId xmlns:a16="http://schemas.microsoft.com/office/drawing/2014/main" id="{053E139E-AF8A-48BA-7DDF-B49479DEEACD}"/>
              </a:ext>
            </a:extLst>
          </p:cNvPr>
          <p:cNvSpPr>
            <a:spLocks noGrp="1"/>
          </p:cNvSpPr>
          <p:nvPr>
            <p:ph idx="1"/>
          </p:nvPr>
        </p:nvSpPr>
        <p:spPr>
          <a:xfrm>
            <a:off x="1115568" y="3431682"/>
            <a:ext cx="10168128" cy="1298586"/>
          </a:xfrm>
        </p:spPr>
        <p:txBody>
          <a:bodyPr vert="horz" lIns="91440" tIns="45720" rIns="91440" bIns="45720" rtlCol="0" anchor="t">
            <a:normAutofit/>
          </a:bodyPr>
          <a:lstStyle/>
          <a:p>
            <a:endParaRPr lang="en-US" sz="3200">
              <a:latin typeface="Times New Roman"/>
              <a:cs typeface="Times New Roman"/>
            </a:endParaRPr>
          </a:p>
          <a:p>
            <a:pPr marL="0" indent="0" algn="ctr">
              <a:buNone/>
            </a:pPr>
            <a:r>
              <a:rPr lang="en-US" sz="1800" dirty="0">
                <a:latin typeface="Times New Roman"/>
                <a:cs typeface="Times New Roman"/>
              </a:rPr>
              <a:t>"</a:t>
            </a:r>
            <a:r>
              <a:rPr lang="en-US" sz="1800" dirty="0" err="1">
                <a:latin typeface="Times New Roman"/>
                <a:cs typeface="Times New Roman"/>
              </a:rPr>
              <a:t>Qualquer</a:t>
            </a:r>
            <a:r>
              <a:rPr lang="en-US" sz="1800" dirty="0">
                <a:latin typeface="Times New Roman"/>
                <a:cs typeface="Times New Roman"/>
              </a:rPr>
              <a:t> </a:t>
            </a:r>
            <a:r>
              <a:rPr lang="en-US" sz="1800" dirty="0" err="1">
                <a:latin typeface="Times New Roman"/>
                <a:cs typeface="Times New Roman"/>
              </a:rPr>
              <a:t>movimento</a:t>
            </a:r>
            <a:r>
              <a:rPr lang="en-US" sz="1800" dirty="0">
                <a:latin typeface="Times New Roman"/>
                <a:cs typeface="Times New Roman"/>
              </a:rPr>
              <a:t> corporal </a:t>
            </a:r>
            <a:r>
              <a:rPr lang="en-US" sz="1800" dirty="0" err="1">
                <a:latin typeface="Times New Roman"/>
                <a:cs typeface="Times New Roman"/>
              </a:rPr>
              <a:t>produzido</a:t>
            </a:r>
            <a:r>
              <a:rPr lang="en-US" sz="1800" dirty="0">
                <a:latin typeface="Times New Roman"/>
                <a:cs typeface="Times New Roman"/>
              </a:rPr>
              <a:t> </a:t>
            </a:r>
            <a:r>
              <a:rPr lang="en-US" sz="1800" dirty="0" err="1">
                <a:latin typeface="Times New Roman"/>
                <a:cs typeface="Times New Roman"/>
              </a:rPr>
              <a:t>pelos</a:t>
            </a:r>
            <a:r>
              <a:rPr lang="en-US" sz="1800" dirty="0">
                <a:latin typeface="Times New Roman"/>
                <a:cs typeface="Times New Roman"/>
              </a:rPr>
              <a:t> </a:t>
            </a:r>
            <a:r>
              <a:rPr lang="en-US" sz="1800" dirty="0" err="1">
                <a:latin typeface="Times New Roman"/>
                <a:cs typeface="Times New Roman"/>
              </a:rPr>
              <a:t>músculos</a:t>
            </a:r>
            <a:r>
              <a:rPr lang="en-US" sz="1800" dirty="0">
                <a:latin typeface="Times New Roman"/>
                <a:cs typeface="Times New Roman"/>
              </a:rPr>
              <a:t> </a:t>
            </a:r>
            <a:r>
              <a:rPr lang="en-US" sz="1800" dirty="0" err="1">
                <a:latin typeface="Times New Roman"/>
                <a:cs typeface="Times New Roman"/>
              </a:rPr>
              <a:t>esqueléticos</a:t>
            </a:r>
            <a:r>
              <a:rPr lang="en-US" sz="1800" dirty="0">
                <a:latin typeface="Times New Roman"/>
                <a:cs typeface="Times New Roman"/>
              </a:rPr>
              <a:t> que </a:t>
            </a:r>
            <a:r>
              <a:rPr lang="en-US" sz="1800" dirty="0" err="1">
                <a:latin typeface="Times New Roman"/>
                <a:cs typeface="Times New Roman"/>
              </a:rPr>
              <a:t>resulte</a:t>
            </a:r>
            <a:r>
              <a:rPr lang="en-US" sz="1800" dirty="0">
                <a:latin typeface="Times New Roman"/>
                <a:cs typeface="Times New Roman"/>
              </a:rPr>
              <a:t> </a:t>
            </a:r>
            <a:r>
              <a:rPr lang="en-US" sz="1800" dirty="0" err="1">
                <a:latin typeface="Times New Roman"/>
                <a:cs typeface="Times New Roman"/>
              </a:rPr>
              <a:t>em</a:t>
            </a:r>
            <a:r>
              <a:rPr lang="en-US" sz="1800" dirty="0">
                <a:latin typeface="Times New Roman"/>
                <a:cs typeface="Times New Roman"/>
              </a:rPr>
              <a:t> um </a:t>
            </a:r>
            <a:r>
              <a:rPr lang="en-US" sz="1800" dirty="0" err="1">
                <a:latin typeface="Times New Roman"/>
                <a:cs typeface="Times New Roman"/>
              </a:rPr>
              <a:t>gasto</a:t>
            </a:r>
            <a:r>
              <a:rPr lang="en-US" sz="1800" dirty="0">
                <a:latin typeface="Times New Roman"/>
                <a:cs typeface="Times New Roman"/>
              </a:rPr>
              <a:t> </a:t>
            </a:r>
            <a:r>
              <a:rPr lang="en-US" sz="1800" dirty="0" err="1">
                <a:latin typeface="Times New Roman"/>
                <a:cs typeface="Times New Roman"/>
              </a:rPr>
              <a:t>energético</a:t>
            </a:r>
            <a:r>
              <a:rPr lang="en-US" sz="1800" dirty="0">
                <a:latin typeface="Times New Roman"/>
                <a:cs typeface="Times New Roman"/>
              </a:rPr>
              <a:t>” </a:t>
            </a:r>
            <a:endParaRPr lang="en-US" sz="4000" dirty="0">
              <a:latin typeface="Times New Roman"/>
              <a:cs typeface="Times New Roman"/>
            </a:endParaRPr>
          </a:p>
        </p:txBody>
      </p:sp>
      <p:sp>
        <p:nvSpPr>
          <p:cNvPr id="20" name="TextBox 19">
            <a:extLst>
              <a:ext uri="{FF2B5EF4-FFF2-40B4-BE49-F238E27FC236}">
                <a16:creationId xmlns:a16="http://schemas.microsoft.com/office/drawing/2014/main" id="{4A006C98-487B-50D4-265E-E1A8A15B3554}"/>
              </a:ext>
            </a:extLst>
          </p:cNvPr>
          <p:cNvSpPr txBox="1"/>
          <p:nvPr/>
        </p:nvSpPr>
        <p:spPr>
          <a:xfrm>
            <a:off x="8238434" y="6427304"/>
            <a:ext cx="388730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(CASPERSEN; POWELL; CHRISTENSON, 1985)</a:t>
            </a:r>
            <a:endParaRPr lang="en-US" dirty="0">
              <a:latin typeface="Times New Roman"/>
              <a:cs typeface="Times New Roman"/>
            </a:endParaRPr>
          </a:p>
        </p:txBody>
      </p:sp>
    </p:spTree>
    <p:extLst>
      <p:ext uri="{BB962C8B-B14F-4D97-AF65-F5344CB8AC3E}">
        <p14:creationId xmlns:p14="http://schemas.microsoft.com/office/powerpoint/2010/main" val="2370002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838200" y="365125"/>
            <a:ext cx="10515600" cy="1828444"/>
          </a:xfrm>
        </p:spPr>
        <p:txBody>
          <a:bodyPr vert="horz" lIns="91440" tIns="45720" rIns="91440" bIns="45720" rtlCol="0" anchor="ctr">
            <a:normAutofit/>
          </a:bodyPr>
          <a:lstStyle/>
          <a:p>
            <a:r>
              <a:rPr lang="en-US" sz="4000" kern="1200" dirty="0">
                <a:latin typeface="Times New Roman"/>
                <a:cs typeface="Times New Roman"/>
              </a:rPr>
              <a:t>O que é </a:t>
            </a:r>
            <a:r>
              <a:rPr lang="en-US" sz="4000" kern="1200" dirty="0" err="1">
                <a:latin typeface="Times New Roman"/>
                <a:cs typeface="Times New Roman"/>
              </a:rPr>
              <a:t>atividade</a:t>
            </a:r>
            <a:r>
              <a:rPr lang="en-US" sz="4000" kern="1200" dirty="0">
                <a:latin typeface="Times New Roman"/>
                <a:cs typeface="Times New Roman"/>
              </a:rPr>
              <a:t> </a:t>
            </a:r>
            <a:r>
              <a:rPr lang="en-US" sz="4000" kern="1200" dirty="0" err="1">
                <a:latin typeface="Times New Roman"/>
                <a:cs typeface="Times New Roman"/>
              </a:rPr>
              <a:t>física</a:t>
            </a:r>
            <a:r>
              <a:rPr lang="en-US" sz="4000" kern="1200" dirty="0">
                <a:latin typeface="Times New Roman"/>
                <a:cs typeface="Times New Roman"/>
              </a:rPr>
              <a:t> (</a:t>
            </a:r>
            <a:r>
              <a:rPr lang="en-US" sz="4000" dirty="0" err="1">
                <a:latin typeface="Times New Roman"/>
                <a:cs typeface="Times New Roman"/>
              </a:rPr>
              <a:t>modelo</a:t>
            </a:r>
            <a:r>
              <a:rPr lang="en-US" sz="4000" dirty="0">
                <a:latin typeface="Times New Roman"/>
                <a:cs typeface="Times New Roman"/>
              </a:rPr>
              <a:t> de </a:t>
            </a:r>
            <a:r>
              <a:rPr lang="en-US" sz="4000" dirty="0" err="1">
                <a:latin typeface="Times New Roman"/>
                <a:cs typeface="Times New Roman"/>
              </a:rPr>
              <a:t>medida</a:t>
            </a:r>
            <a:r>
              <a:rPr lang="en-US" sz="4000" kern="1200" dirty="0">
                <a:latin typeface="Times New Roman"/>
                <a:cs typeface="Times New Roman"/>
              </a:rPr>
              <a:t>)?</a:t>
            </a:r>
          </a:p>
        </p:txBody>
      </p:sp>
      <p:pic>
        <p:nvPicPr>
          <p:cNvPr id="6" name="Picture 5" descr="A diagram of a diagram with numbers and lines&#10;&#10;Description automatically generated">
            <a:extLst>
              <a:ext uri="{FF2B5EF4-FFF2-40B4-BE49-F238E27FC236}">
                <a16:creationId xmlns:a16="http://schemas.microsoft.com/office/drawing/2014/main" id="{44FBAFD6-8028-EEC9-3FB1-92D077E7C9DF}"/>
              </a:ext>
            </a:extLst>
          </p:cNvPr>
          <p:cNvPicPr>
            <a:picLocks noChangeAspect="1"/>
          </p:cNvPicPr>
          <p:nvPr/>
        </p:nvPicPr>
        <p:blipFill>
          <a:blip r:embed="rId2"/>
          <a:stretch>
            <a:fillRect/>
          </a:stretch>
        </p:blipFill>
        <p:spPr>
          <a:xfrm>
            <a:off x="2364823" y="1747561"/>
            <a:ext cx="7462354" cy="4997312"/>
          </a:xfrm>
          <a:prstGeom prst="rect">
            <a:avLst/>
          </a:prstGeom>
        </p:spPr>
      </p:pic>
    </p:spTree>
    <p:extLst>
      <p:ext uri="{BB962C8B-B14F-4D97-AF65-F5344CB8AC3E}">
        <p14:creationId xmlns:p14="http://schemas.microsoft.com/office/powerpoint/2010/main" val="169099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33048C-88C1-2D5C-FBF9-6DAEB3122796}"/>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4000">
                <a:latin typeface="Times New Roman"/>
                <a:cs typeface="Times New Roman"/>
              </a:rPr>
              <a:t>Como estimar a atividade física?</a:t>
            </a:r>
          </a:p>
        </p:txBody>
      </p:sp>
      <p:sp>
        <p:nvSpPr>
          <p:cNvPr id="24"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and white document with text&#10;&#10;Description automatically generated">
            <a:extLst>
              <a:ext uri="{FF2B5EF4-FFF2-40B4-BE49-F238E27FC236}">
                <a16:creationId xmlns:a16="http://schemas.microsoft.com/office/drawing/2014/main" id="{17641C5A-3703-7B7D-BCEA-EB020599BB03}"/>
              </a:ext>
            </a:extLst>
          </p:cNvPr>
          <p:cNvPicPr>
            <a:picLocks noChangeAspect="1"/>
          </p:cNvPicPr>
          <p:nvPr/>
        </p:nvPicPr>
        <p:blipFill>
          <a:blip r:embed="rId2"/>
          <a:stretch>
            <a:fillRect/>
          </a:stretch>
        </p:blipFill>
        <p:spPr>
          <a:xfrm>
            <a:off x="845491" y="2619784"/>
            <a:ext cx="2652417" cy="3600041"/>
          </a:xfrm>
          <a:prstGeom prst="rect">
            <a:avLst/>
          </a:prstGeom>
        </p:spPr>
      </p:pic>
      <p:pic>
        <p:nvPicPr>
          <p:cNvPr id="4" name="Picture 3" descr="A red and black wrist watch&#10;&#10;Description automatically generated">
            <a:extLst>
              <a:ext uri="{FF2B5EF4-FFF2-40B4-BE49-F238E27FC236}">
                <a16:creationId xmlns:a16="http://schemas.microsoft.com/office/drawing/2014/main" id="{5BA46295-65A7-81E2-738B-005E7DBB3D9B}"/>
              </a:ext>
            </a:extLst>
          </p:cNvPr>
          <p:cNvPicPr>
            <a:picLocks noChangeAspect="1"/>
          </p:cNvPicPr>
          <p:nvPr/>
        </p:nvPicPr>
        <p:blipFill>
          <a:blip r:embed="rId3"/>
          <a:stretch>
            <a:fillRect/>
          </a:stretch>
        </p:blipFill>
        <p:spPr>
          <a:xfrm>
            <a:off x="4295979" y="2619784"/>
            <a:ext cx="3600041" cy="3600041"/>
          </a:xfrm>
          <a:prstGeom prst="rect">
            <a:avLst/>
          </a:prstGeom>
        </p:spPr>
      </p:pic>
      <p:pic>
        <p:nvPicPr>
          <p:cNvPr id="6" name="Picture 5" descr="Foto de Smartphone Similar Ao Iphone 13 Com Tela Branca Em Branco Para  Infográfico Global Business Marketing Plan Modelo De Mockup Semelhante Ao  Iphone Isolado Fundo Da Economia De Investimento Digital Ai">
            <a:extLst>
              <a:ext uri="{FF2B5EF4-FFF2-40B4-BE49-F238E27FC236}">
                <a16:creationId xmlns:a16="http://schemas.microsoft.com/office/drawing/2014/main" id="{AAB3FB19-DAA7-078A-B6C4-B1BB257E7FBD}"/>
              </a:ext>
            </a:extLst>
          </p:cNvPr>
          <p:cNvPicPr>
            <a:picLocks noChangeAspect="1"/>
          </p:cNvPicPr>
          <p:nvPr/>
        </p:nvPicPr>
        <p:blipFill>
          <a:blip r:embed="rId4"/>
          <a:stretch>
            <a:fillRect/>
          </a:stretch>
        </p:blipFill>
        <p:spPr>
          <a:xfrm>
            <a:off x="8141208" y="3165511"/>
            <a:ext cx="3758184" cy="2508587"/>
          </a:xfrm>
          <a:prstGeom prst="rect">
            <a:avLst/>
          </a:prstGeom>
        </p:spPr>
      </p:pic>
      <p:sp>
        <p:nvSpPr>
          <p:cNvPr id="8" name="TextBox 7">
            <a:extLst>
              <a:ext uri="{FF2B5EF4-FFF2-40B4-BE49-F238E27FC236}">
                <a16:creationId xmlns:a16="http://schemas.microsoft.com/office/drawing/2014/main" id="{D318CFF9-94F1-98D9-8B99-C5C4755B6198}"/>
              </a:ext>
            </a:extLst>
          </p:cNvPr>
          <p:cNvSpPr txBox="1"/>
          <p:nvPr/>
        </p:nvSpPr>
        <p:spPr>
          <a:xfrm>
            <a:off x="7299739" y="6427303"/>
            <a:ext cx="48922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cs typeface="Times New Roman"/>
              </a:rPr>
              <a:t>(Craig et al., 2003; AINSWORTH et al., 2015; STATISTA, 2024)</a:t>
            </a:r>
          </a:p>
          <a:p>
            <a:endParaRPr lang="en-US" dirty="0"/>
          </a:p>
        </p:txBody>
      </p:sp>
    </p:spTree>
    <p:extLst>
      <p:ext uri="{BB962C8B-B14F-4D97-AF65-F5344CB8AC3E}">
        <p14:creationId xmlns:p14="http://schemas.microsoft.com/office/powerpoint/2010/main" val="3588092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542</TotalTime>
  <Words>2656</Words>
  <Application>Microsoft Office PowerPoint</Application>
  <PresentationFormat>Widescreen</PresentationFormat>
  <Paragraphs>196</Paragraphs>
  <Slides>54</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54</vt:i4>
      </vt:variant>
    </vt:vector>
  </HeadingPairs>
  <TitlesOfParts>
    <vt:vector size="62" baseType="lpstr">
      <vt:lpstr>Aptos</vt:lpstr>
      <vt:lpstr>Aptos Display</vt:lpstr>
      <vt:lpstr>Arial</vt:lpstr>
      <vt:lpstr>Calibri</vt:lpstr>
      <vt:lpstr>Cambria Math</vt:lpstr>
      <vt:lpstr>Symbol</vt:lpstr>
      <vt:lpstr>Times New Roman</vt:lpstr>
      <vt:lpstr>office theme</vt:lpstr>
      <vt:lpstr>Confiabilidade teste-reteste de estimativas de minutos de atividade física semanal em diferentes intensidades obtidas por meio do questionário internacional de atividade física e smartphone em adultos</vt:lpstr>
      <vt:lpstr>Apresentação do PowerPoint</vt:lpstr>
      <vt:lpstr>Estudos associando atividade física à saúde</vt:lpstr>
      <vt:lpstr>Apresentação do PowerPoint</vt:lpstr>
      <vt:lpstr>Apresentação do PowerPoint</vt:lpstr>
      <vt:lpstr>Antes de medir, é importante conceitualizar</vt:lpstr>
      <vt:lpstr>O que é atividade física (definição)?</vt:lpstr>
      <vt:lpstr>O que é atividade física (modelo de medida)?</vt:lpstr>
      <vt:lpstr>Como estimar a atividade física?</vt:lpstr>
      <vt:lpstr>Apresentação do PowerPoint</vt:lpstr>
      <vt:lpstr>Como são feitas estimativas de comportamento habitual?</vt:lpstr>
      <vt:lpstr>Como são feitas estimativas de comportamento habitual?</vt:lpstr>
      <vt:lpstr>Por que sete dias de monitoramento?</vt:lpstr>
      <vt:lpstr>Por que sete dias de monitoramento?</vt:lpstr>
      <vt:lpstr>As premissas para o uso da equação de SB são respeitadas?</vt:lpstr>
      <vt:lpstr>Outras limitações associadas às premissas da Teoria do valor real aplicadas à atividade física</vt:lpstr>
      <vt:lpstr>Efeito da sazonalidade sobre estimativas de atividade física</vt:lpstr>
      <vt:lpstr>Estudos com intervenção sobre as estimativas de atividade física</vt:lpstr>
      <vt:lpstr>Perguntas do estudo</vt:lpstr>
      <vt:lpstr>Objetivo Geral</vt:lpstr>
      <vt:lpstr>Objetivos Específicos</vt:lpstr>
      <vt:lpstr>Hipóteses</vt:lpstr>
      <vt:lpstr>Método (amostra)</vt:lpstr>
      <vt:lpstr>Método (amostra)</vt:lpstr>
      <vt:lpstr>Método (desenho experimental – fase principal)</vt:lpstr>
      <vt:lpstr>Método (instrumentos)</vt:lpstr>
      <vt:lpstr>Método (instrumentos)</vt:lpstr>
      <vt:lpstr>Método (instrumentos)</vt:lpstr>
      <vt:lpstr>Método (instrumentos)</vt:lpstr>
      <vt:lpstr>Método (softwares e linguagens)</vt:lpstr>
      <vt:lpstr>Modelagem estatística (panorama geral)</vt:lpstr>
      <vt:lpstr>Estatística descritiva e exploratória</vt:lpstr>
      <vt:lpstr>Modelagem estatística (dados do IPAQ)</vt:lpstr>
      <vt:lpstr>Modelagem estatística (dados do smartphone)</vt:lpstr>
      <vt:lpstr>Confiabilidade teste-reteste</vt:lpstr>
      <vt:lpstr>Impacto da confiabilidade sobre a precisão</vt:lpstr>
      <vt:lpstr>Construção de forest plots para a discussão</vt:lpstr>
      <vt:lpstr>Resultados e discussão (caracterização da amostra)</vt:lpstr>
      <vt:lpstr>Resultados e discussão (efeito do tempo sobre a caminhada)</vt:lpstr>
      <vt:lpstr>Resultados e discussão (efeito do tempo sobre a caminhada)</vt:lpstr>
      <vt:lpstr>Resultados e discussão (efeito do tempo sobre as estimativas)</vt:lpstr>
      <vt:lpstr>Resultados e discussão (confiabilidade teste-reteste das estimativas do IPAQ nas duas primeiras Semanas - ICC)</vt:lpstr>
      <vt:lpstr>Resultados e discussão (confiabilidade teste-reteste das estimativas do IPAQ nas duas primeiras Semanas - EPM)</vt:lpstr>
      <vt:lpstr>Resultados e discussão (confiabilidade teste-reteste das estimativas do smartphone nas duas primeiras Semanas - ICC)</vt:lpstr>
      <vt:lpstr>Resultados e discussão (confiabilidade teste-reteste das estimativas do smartphone nas duas primeiras Semanas - EPM)</vt:lpstr>
      <vt:lpstr>Resultados e discussão (comparação da confiabilidade entre estimadores de medida única e média)</vt:lpstr>
      <vt:lpstr>Resultados e discussão (efeito do tempo de monitoramento sobre a confiabilidade - IPAQ)</vt:lpstr>
      <vt:lpstr>Resultados e discussão (efeito do tempo de monitoramento sobre a confiabilidade - smartphone)</vt:lpstr>
      <vt:lpstr>Resultados e discussão (Impacto da confiabilidade sobre o nível de precisão das estimativas)</vt:lpstr>
      <vt:lpstr>Resultados e discussão (síntese dos resultados)</vt:lpstr>
      <vt:lpstr>Resultados e discussão (síntese dos resultados)</vt:lpstr>
      <vt:lpstr>Considerações metodológicas e perspectivas futuras</vt:lpstr>
      <vt:lpstr>Considerações metodológicas e perspectivas futuras</vt:lpstr>
      <vt:lpstr>Conclusão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Douglas Silva Alves</cp:lastModifiedBy>
  <cp:revision>336</cp:revision>
  <dcterms:created xsi:type="dcterms:W3CDTF">2013-07-15T20:26:40Z</dcterms:created>
  <dcterms:modified xsi:type="dcterms:W3CDTF">2024-07-05T19:48:49Z</dcterms:modified>
</cp:coreProperties>
</file>